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74" r:id="rId6"/>
    <p:sldId id="375" r:id="rId7"/>
    <p:sldId id="373" r:id="rId8"/>
    <p:sldId id="376" r:id="rId9"/>
    <p:sldId id="377" r:id="rId10"/>
    <p:sldId id="378" r:id="rId11"/>
    <p:sldId id="379" r:id="rId12"/>
    <p:sldId id="380" r:id="rId13"/>
    <p:sldId id="382" r:id="rId14"/>
    <p:sldId id="381" r:id="rId15"/>
    <p:sldId id="384" r:id="rId16"/>
    <p:sldId id="383" r:id="rId17"/>
    <p:sldId id="385" r:id="rId18"/>
    <p:sldId id="387" r:id="rId19"/>
    <p:sldId id="386" r:id="rId20"/>
    <p:sldId id="388" r:id="rId21"/>
    <p:sldId id="389" r:id="rId22"/>
    <p:sldId id="390" r:id="rId23"/>
  </p:sldIdLst>
  <p:sldSz cx="12192000" cy="6858000"/>
  <p:notesSz cx="6794500" cy="99314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479731-6CFA-472F-BAA2-03B6D8F07B2A}" v="1" dt="2022-02-02T11:41:05.1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60" autoAdjust="0"/>
    <p:restoredTop sz="90432" autoAdjust="0"/>
  </p:normalViewPr>
  <p:slideViewPr>
    <p:cSldViewPr snapToGrid="0">
      <p:cViewPr varScale="1">
        <p:scale>
          <a:sx n="108" d="100"/>
          <a:sy n="108" d="100"/>
        </p:scale>
        <p:origin x="30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isa.hahl" userId="S::kaisa.hahl_helsinki.fi#ext#@phfreiburgde.onmicrosoft.com::11b34d21-c212-489e-b872-0ff353ef14f5" providerId="AD" clId="Web-{9B479731-6CFA-472F-BAA2-03B6D8F07B2A}"/>
    <pc:docChg chg="modSld">
      <pc:chgData name="kaisa.hahl" userId="S::kaisa.hahl_helsinki.fi#ext#@phfreiburgde.onmicrosoft.com::11b34d21-c212-489e-b872-0ff353ef14f5" providerId="AD" clId="Web-{9B479731-6CFA-472F-BAA2-03B6D8F07B2A}" dt="2022-02-02T11:41:05.175" v="0" actId="1076"/>
      <pc:docMkLst>
        <pc:docMk/>
      </pc:docMkLst>
      <pc:sldChg chg="modSp">
        <pc:chgData name="kaisa.hahl" userId="S::kaisa.hahl_helsinki.fi#ext#@phfreiburgde.onmicrosoft.com::11b34d21-c212-489e-b872-0ff353ef14f5" providerId="AD" clId="Web-{9B479731-6CFA-472F-BAA2-03B6D8F07B2A}" dt="2022-02-02T11:41:05.175" v="0" actId="1076"/>
        <pc:sldMkLst>
          <pc:docMk/>
          <pc:sldMk cId="590716837" sldId="256"/>
        </pc:sldMkLst>
        <pc:spChg chg="mod">
          <ac:chgData name="kaisa.hahl" userId="S::kaisa.hahl_helsinki.fi#ext#@phfreiburgde.onmicrosoft.com::11b34d21-c212-489e-b872-0ff353ef14f5" providerId="AD" clId="Web-{9B479731-6CFA-472F-BAA2-03B6D8F07B2A}" dt="2022-02-02T11:41:05.175" v="0" actId="1076"/>
          <ac:spMkLst>
            <pc:docMk/>
            <pc:sldMk cId="590716837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6837" y="1122363"/>
            <a:ext cx="9144000" cy="2387600"/>
          </a:xfrm>
        </p:spPr>
        <p:txBody>
          <a:bodyPr anchor="b"/>
          <a:lstStyle>
            <a:lvl1pPr algn="l">
              <a:defRPr sz="6000" b="1" baseline="0"/>
            </a:lvl1pPr>
          </a:lstStyle>
          <a:p>
            <a:r>
              <a:rPr lang="en-US" dirty="0"/>
              <a:t>Slide Title Goes Here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26837" y="3602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FF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goes here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7329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F4E5-6DC2-4393-96BD-328DBC87500B}" type="datetimeFigureOut">
              <a:rPr lang="nb-NO" smtClean="0"/>
              <a:t>02.02.2022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9FB1-A349-4982-A99A-347A495B9E4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4780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F4E5-6DC2-4393-96BD-328DBC87500B}" type="datetimeFigureOut">
              <a:rPr lang="nb-NO" smtClean="0"/>
              <a:t>02.02.2022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9FB1-A349-4982-A99A-347A495B9E4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6203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080471"/>
            <a:ext cx="10515600" cy="132556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err="1"/>
              <a:t>SubSlide</a:t>
            </a:r>
            <a:r>
              <a:rPr lang="en-US" dirty="0"/>
              <a:t> Title Goes Here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0971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341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F4E5-6DC2-4393-96BD-328DBC87500B}" type="datetimeFigureOut">
              <a:rPr lang="nb-NO" smtClean="0"/>
              <a:t>02.02.2022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9FB1-A349-4982-A99A-347A495B9E4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6428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F4E5-6DC2-4393-96BD-328DBC87500B}" type="datetimeFigureOut">
              <a:rPr lang="nb-NO" smtClean="0"/>
              <a:t>02.02.2022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9FB1-A349-4982-A99A-347A495B9E4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21826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F4E5-6DC2-4393-96BD-328DBC87500B}" type="datetimeFigureOut">
              <a:rPr lang="nb-NO" smtClean="0"/>
              <a:t>02.02.2022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9FB1-A349-4982-A99A-347A495B9E4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586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F4E5-6DC2-4393-96BD-328DBC87500B}" type="datetimeFigureOut">
              <a:rPr lang="nb-NO" smtClean="0"/>
              <a:t>02.02.2022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9FB1-A349-4982-A99A-347A495B9E4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149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F4E5-6DC2-4393-96BD-328DBC87500B}" type="datetimeFigureOut">
              <a:rPr lang="nb-NO" smtClean="0"/>
              <a:t>02.02.2022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9FB1-A349-4982-A99A-347A495B9E4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3685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F4E5-6DC2-4393-96BD-328DBC87500B}" type="datetimeFigureOut">
              <a:rPr lang="nb-NO" smtClean="0"/>
              <a:t>02.02.2022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9FB1-A349-4982-A99A-347A495B9E4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2954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F4E5-6DC2-4393-96BD-328DBC87500B}" type="datetimeFigureOut">
              <a:rPr lang="nb-NO" smtClean="0"/>
              <a:t>02.02.2022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9FB1-A349-4982-A99A-347A495B9E4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8196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AF4E5-6DC2-4393-96BD-328DBC87500B}" type="datetimeFigureOut">
              <a:rPr lang="nb-NO" smtClean="0"/>
              <a:t>02.02.2022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C9FB1-A349-4982-A99A-347A495B9E4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9661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i.k.r.hatlevik@ils.uio.no" TargetMode="External"/><Relationship Id="rId2" Type="http://schemas.openxmlformats.org/officeDocument/2006/relationships/hyperlink" Target="mailto:gerked@ils.uio.n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6836" y="1879744"/>
            <a:ext cx="9429737" cy="2387600"/>
          </a:xfrm>
        </p:spPr>
        <p:txBody>
          <a:bodyPr>
            <a:normAutofit/>
          </a:bodyPr>
          <a:lstStyle/>
          <a:p>
            <a:r>
              <a:rPr lang="nb-NO" dirty="0"/>
              <a:t>Micro-</a:t>
            </a:r>
            <a:r>
              <a:rPr lang="nb-NO" dirty="0" err="1"/>
              <a:t>teaching</a:t>
            </a:r>
            <a:br>
              <a:rPr lang="nb-NO" dirty="0"/>
            </a:br>
            <a:r>
              <a:rPr lang="nb-NO" sz="4000" i="1" dirty="0"/>
              <a:t>Preparing </a:t>
            </a:r>
            <a:r>
              <a:rPr lang="nb-NO" sz="4000" i="1" dirty="0" err="1"/>
              <a:t>teacher</a:t>
            </a:r>
            <a:r>
              <a:rPr lang="nb-NO" sz="4000" i="1" dirty="0"/>
              <a:t> students for </a:t>
            </a:r>
            <a:r>
              <a:rPr lang="nb-NO" sz="4000" i="1" dirty="0" err="1"/>
              <a:t>school</a:t>
            </a:r>
            <a:r>
              <a:rPr lang="nb-NO" sz="4000" i="1" dirty="0"/>
              <a:t> </a:t>
            </a:r>
            <a:r>
              <a:rPr lang="nb-NO" sz="4000" i="1" dirty="0" err="1"/>
              <a:t>practice</a:t>
            </a:r>
            <a:endParaRPr lang="nb-NO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6837" y="4252967"/>
            <a:ext cx="9144000" cy="2387600"/>
          </a:xfrm>
        </p:spPr>
        <p:txBody>
          <a:bodyPr>
            <a:noAutofit/>
          </a:bodyPr>
          <a:lstStyle/>
          <a:p>
            <a:br>
              <a:rPr lang="nb-NO" sz="4000" dirty="0"/>
            </a:br>
            <a:br>
              <a:rPr lang="nb-NO" sz="4000" dirty="0"/>
            </a:br>
            <a:r>
              <a:rPr lang="nb-NO" dirty="0"/>
              <a:t>Gerard Doetjes &amp; Ida Hatlevik,</a:t>
            </a:r>
            <a:br>
              <a:rPr lang="nb-NO" dirty="0"/>
            </a:br>
            <a:r>
              <a:rPr lang="nb-NO" dirty="0"/>
              <a:t>Department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Teacher</a:t>
            </a:r>
            <a:r>
              <a:rPr lang="nb-NO" dirty="0"/>
              <a:t> </a:t>
            </a:r>
            <a:r>
              <a:rPr lang="nb-NO" dirty="0" err="1"/>
              <a:t>Education</a:t>
            </a:r>
            <a:r>
              <a:rPr lang="nb-NO" dirty="0"/>
              <a:t> and School Research,</a:t>
            </a:r>
            <a:br>
              <a:rPr lang="nb-NO" dirty="0"/>
            </a:br>
            <a:r>
              <a:rPr lang="nb-NO" dirty="0" err="1"/>
              <a:t>University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Oslo</a:t>
            </a:r>
            <a:br>
              <a:rPr lang="nb-NO" sz="4000" dirty="0"/>
            </a:br>
            <a:endParaRPr lang="nb-NO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716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80471"/>
            <a:ext cx="10515600" cy="937897"/>
          </a:xfrm>
        </p:spPr>
        <p:txBody>
          <a:bodyPr/>
          <a:lstStyle/>
          <a:p>
            <a:r>
              <a:rPr lang="en-US" b="1" dirty="0"/>
              <a:t>Role play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0971"/>
            <a:ext cx="8951843" cy="38267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sz="3200" dirty="0"/>
          </a:p>
        </p:txBody>
      </p:sp>
      <p:sp>
        <p:nvSpPr>
          <p:cNvPr id="4" name="Rektangel: avrundede hjørner 3">
            <a:extLst>
              <a:ext uri="{FF2B5EF4-FFF2-40B4-BE49-F238E27FC236}">
                <a16:creationId xmlns:a16="http://schemas.microsoft.com/office/drawing/2014/main" id="{9404CF64-9291-4F00-A225-5EB777E0BA7B}"/>
              </a:ext>
            </a:extLst>
          </p:cNvPr>
          <p:cNvSpPr/>
          <p:nvPr/>
        </p:nvSpPr>
        <p:spPr>
          <a:xfrm>
            <a:off x="2633870" y="3269974"/>
            <a:ext cx="4681330" cy="23555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Rektangel: avrundede hjørner 4">
            <a:extLst>
              <a:ext uri="{FF2B5EF4-FFF2-40B4-BE49-F238E27FC236}">
                <a16:creationId xmlns:a16="http://schemas.microsoft.com/office/drawing/2014/main" id="{8C87A31F-4A0E-4C20-83CE-0642A6BB995D}"/>
              </a:ext>
            </a:extLst>
          </p:cNvPr>
          <p:cNvSpPr/>
          <p:nvPr/>
        </p:nvSpPr>
        <p:spPr>
          <a:xfrm>
            <a:off x="1202635" y="3429000"/>
            <a:ext cx="1073426" cy="964096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b="1" dirty="0"/>
              <a:t>STUDENT</a:t>
            </a:r>
          </a:p>
        </p:txBody>
      </p:sp>
      <p:sp>
        <p:nvSpPr>
          <p:cNvPr id="10" name="Rektangel: avrundede hjørner 9">
            <a:extLst>
              <a:ext uri="{FF2B5EF4-FFF2-40B4-BE49-F238E27FC236}">
                <a16:creationId xmlns:a16="http://schemas.microsoft.com/office/drawing/2014/main" id="{917C1E69-E4D8-41F2-8667-7FB5A134126C}"/>
              </a:ext>
            </a:extLst>
          </p:cNvPr>
          <p:cNvSpPr/>
          <p:nvPr/>
        </p:nvSpPr>
        <p:spPr>
          <a:xfrm>
            <a:off x="3170583" y="2058028"/>
            <a:ext cx="1391478" cy="964096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/>
              <a:t>STUDENT</a:t>
            </a:r>
            <a:br>
              <a:rPr lang="nb-NO" b="1" dirty="0"/>
            </a:br>
            <a:r>
              <a:rPr lang="nb-NO" b="1" dirty="0"/>
              <a:t>TEACHER</a:t>
            </a:r>
          </a:p>
        </p:txBody>
      </p:sp>
      <p:sp>
        <p:nvSpPr>
          <p:cNvPr id="11" name="Rektangel: avrundede hjørner 10">
            <a:extLst>
              <a:ext uri="{FF2B5EF4-FFF2-40B4-BE49-F238E27FC236}">
                <a16:creationId xmlns:a16="http://schemas.microsoft.com/office/drawing/2014/main" id="{E906DFA9-4FC4-4EBE-8498-C5465F28BF08}"/>
              </a:ext>
            </a:extLst>
          </p:cNvPr>
          <p:cNvSpPr/>
          <p:nvPr/>
        </p:nvSpPr>
        <p:spPr>
          <a:xfrm>
            <a:off x="5599044" y="5789165"/>
            <a:ext cx="1073426" cy="964096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b="1"/>
              <a:t>STUDENT</a:t>
            </a:r>
            <a:endParaRPr lang="nb-NO" sz="1600" b="1" dirty="0"/>
          </a:p>
        </p:txBody>
      </p:sp>
      <p:sp>
        <p:nvSpPr>
          <p:cNvPr id="12" name="Rektangel: avrundede hjørner 11">
            <a:extLst>
              <a:ext uri="{FF2B5EF4-FFF2-40B4-BE49-F238E27FC236}">
                <a16:creationId xmlns:a16="http://schemas.microsoft.com/office/drawing/2014/main" id="{FAB9D98C-21A4-4C05-A9B6-6F529D6550C8}"/>
              </a:ext>
            </a:extLst>
          </p:cNvPr>
          <p:cNvSpPr/>
          <p:nvPr/>
        </p:nvSpPr>
        <p:spPr>
          <a:xfrm>
            <a:off x="1328531" y="4931599"/>
            <a:ext cx="1073426" cy="964096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b="1" dirty="0"/>
              <a:t>STUDENT</a:t>
            </a:r>
          </a:p>
        </p:txBody>
      </p:sp>
      <p:sp>
        <p:nvSpPr>
          <p:cNvPr id="13" name="Rektangel: avrundede hjørner 12">
            <a:extLst>
              <a:ext uri="{FF2B5EF4-FFF2-40B4-BE49-F238E27FC236}">
                <a16:creationId xmlns:a16="http://schemas.microsoft.com/office/drawing/2014/main" id="{C75AA2C4-7D52-412F-8CCE-B793B1680B1B}"/>
              </a:ext>
            </a:extLst>
          </p:cNvPr>
          <p:cNvSpPr/>
          <p:nvPr/>
        </p:nvSpPr>
        <p:spPr>
          <a:xfrm>
            <a:off x="2633870" y="5872503"/>
            <a:ext cx="1073426" cy="964096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b="1" dirty="0"/>
              <a:t>STUDENT</a:t>
            </a:r>
          </a:p>
          <a:p>
            <a:pPr algn="ctr"/>
            <a:endParaRPr lang="nb-NO" b="1" dirty="0"/>
          </a:p>
        </p:txBody>
      </p:sp>
      <p:sp>
        <p:nvSpPr>
          <p:cNvPr id="14" name="Rektangel: avrundede hjørner 13">
            <a:extLst>
              <a:ext uri="{FF2B5EF4-FFF2-40B4-BE49-F238E27FC236}">
                <a16:creationId xmlns:a16="http://schemas.microsoft.com/office/drawing/2014/main" id="{01FE22C7-3D2D-4EAE-88F9-C610CA19F175}"/>
              </a:ext>
            </a:extLst>
          </p:cNvPr>
          <p:cNvSpPr/>
          <p:nvPr/>
        </p:nvSpPr>
        <p:spPr>
          <a:xfrm>
            <a:off x="4214191" y="5789165"/>
            <a:ext cx="1073426" cy="964096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b="1" dirty="0"/>
              <a:t>STUDENT</a:t>
            </a:r>
          </a:p>
        </p:txBody>
      </p:sp>
      <p:sp>
        <p:nvSpPr>
          <p:cNvPr id="15" name="Rektangel: avrundede hjørner 14">
            <a:extLst>
              <a:ext uri="{FF2B5EF4-FFF2-40B4-BE49-F238E27FC236}">
                <a16:creationId xmlns:a16="http://schemas.microsoft.com/office/drawing/2014/main" id="{BE1C8DCE-D8F1-4C50-AAE4-6B9B401FE461}"/>
              </a:ext>
            </a:extLst>
          </p:cNvPr>
          <p:cNvSpPr/>
          <p:nvPr/>
        </p:nvSpPr>
        <p:spPr>
          <a:xfrm rot="20313541">
            <a:off x="7697856" y="2305878"/>
            <a:ext cx="1391478" cy="964096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/>
              <a:t>CAMERA</a:t>
            </a:r>
          </a:p>
        </p:txBody>
      </p: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0759D169-A05A-4804-BBE8-542F41A0930A}"/>
              </a:ext>
            </a:extLst>
          </p:cNvPr>
          <p:cNvCxnSpPr>
            <a:cxnSpLocks/>
          </p:cNvCxnSpPr>
          <p:nvPr/>
        </p:nvCxnSpPr>
        <p:spPr>
          <a:xfrm flipH="1">
            <a:off x="7547113" y="3440642"/>
            <a:ext cx="470065" cy="2115577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tt linje 17">
            <a:extLst>
              <a:ext uri="{FF2B5EF4-FFF2-40B4-BE49-F238E27FC236}">
                <a16:creationId xmlns:a16="http://schemas.microsoft.com/office/drawing/2014/main" id="{D4E58DB7-8BDF-4552-B898-4EA3F4C4C3F8}"/>
              </a:ext>
            </a:extLst>
          </p:cNvPr>
          <p:cNvCxnSpPr>
            <a:cxnSpLocks/>
          </p:cNvCxnSpPr>
          <p:nvPr/>
        </p:nvCxnSpPr>
        <p:spPr>
          <a:xfrm flipH="1" flipV="1">
            <a:off x="5950225" y="2155460"/>
            <a:ext cx="1709533" cy="38461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9132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does micro-teaching work?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0971"/>
            <a:ext cx="9250017" cy="3826778"/>
          </a:xfrm>
        </p:spPr>
        <p:txBody>
          <a:bodyPr>
            <a:normAutofit fontScale="92500"/>
          </a:bodyPr>
          <a:lstStyle/>
          <a:p>
            <a:r>
              <a:rPr lang="nb-NO" sz="3200" dirty="0" err="1"/>
              <a:t>Procedure</a:t>
            </a:r>
            <a:r>
              <a:rPr lang="nb-NO" sz="3200" dirty="0"/>
              <a:t>, part III, feedback: </a:t>
            </a:r>
          </a:p>
          <a:p>
            <a:pPr marL="0" indent="0">
              <a:buNone/>
            </a:pPr>
            <a:r>
              <a:rPr lang="nb-NO" sz="3200" dirty="0" err="1"/>
              <a:t>After</a:t>
            </a:r>
            <a:r>
              <a:rPr lang="nb-NO" sz="3200" dirty="0"/>
              <a:t> a break, students </a:t>
            </a:r>
            <a:r>
              <a:rPr lang="nb-NO" sz="3200" dirty="0" err="1"/>
              <a:t>give</a:t>
            </a:r>
            <a:r>
              <a:rPr lang="nb-NO" sz="3200" dirty="0"/>
              <a:t> </a:t>
            </a:r>
            <a:r>
              <a:rPr lang="nb-NO" sz="3200" dirty="0" err="1"/>
              <a:t>each</a:t>
            </a:r>
            <a:r>
              <a:rPr lang="nb-NO" sz="3200" dirty="0"/>
              <a:t> </a:t>
            </a:r>
            <a:r>
              <a:rPr lang="nb-NO" sz="3200" dirty="0" err="1"/>
              <a:t>other</a:t>
            </a:r>
            <a:r>
              <a:rPr lang="nb-NO" sz="3200" dirty="0"/>
              <a:t> </a:t>
            </a:r>
            <a:r>
              <a:rPr lang="nb-NO" sz="3200" b="1" dirty="0"/>
              <a:t>feedback</a:t>
            </a:r>
            <a:r>
              <a:rPr lang="nb-NO" sz="3200" dirty="0"/>
              <a:t> </a:t>
            </a:r>
            <a:r>
              <a:rPr lang="nb-NO" sz="3200" dirty="0" err="1"/>
              <a:t>based</a:t>
            </a:r>
            <a:r>
              <a:rPr lang="nb-NO" sz="3200" dirty="0"/>
              <a:t> </a:t>
            </a:r>
            <a:r>
              <a:rPr lang="nb-NO" sz="3200" dirty="0" err="1"/>
              <a:t>on</a:t>
            </a:r>
            <a:r>
              <a:rPr lang="nb-NO" sz="3200" dirty="0"/>
              <a:t> </a:t>
            </a:r>
            <a:r>
              <a:rPr lang="nb-NO" sz="3200" dirty="0" err="1"/>
              <a:t>the</a:t>
            </a:r>
            <a:r>
              <a:rPr lang="nb-NO" sz="3200" dirty="0"/>
              <a:t> </a:t>
            </a:r>
            <a:r>
              <a:rPr lang="nb-NO" sz="3200" dirty="0" err="1"/>
              <a:t>lesson</a:t>
            </a:r>
            <a:r>
              <a:rPr lang="nb-NO" sz="3200" dirty="0"/>
              <a:t> plans and </a:t>
            </a:r>
            <a:r>
              <a:rPr lang="nb-NO" sz="3200" dirty="0" err="1"/>
              <a:t>the</a:t>
            </a:r>
            <a:r>
              <a:rPr lang="nb-NO" sz="3200" dirty="0"/>
              <a:t> video-</a:t>
            </a:r>
            <a:r>
              <a:rPr lang="nb-NO" sz="3200" dirty="0" err="1"/>
              <a:t>taped</a:t>
            </a:r>
            <a:r>
              <a:rPr lang="nb-NO" sz="3200" dirty="0"/>
              <a:t> «</a:t>
            </a:r>
            <a:r>
              <a:rPr lang="nb-NO" sz="3200" dirty="0" err="1"/>
              <a:t>lessons</a:t>
            </a:r>
            <a:r>
              <a:rPr lang="nb-NO" sz="3200" dirty="0"/>
              <a:t>». </a:t>
            </a:r>
          </a:p>
          <a:p>
            <a:pPr marL="0" indent="0">
              <a:buNone/>
            </a:pPr>
            <a:r>
              <a:rPr lang="nb-NO" sz="3200" dirty="0"/>
              <a:t>The </a:t>
            </a:r>
            <a:r>
              <a:rPr lang="nb-NO" sz="3200" dirty="0" err="1"/>
              <a:t>discussion</a:t>
            </a:r>
            <a:r>
              <a:rPr lang="nb-NO" sz="3200" dirty="0"/>
              <a:t> is </a:t>
            </a:r>
            <a:r>
              <a:rPr lang="nb-NO" sz="3200" dirty="0" err="1"/>
              <a:t>informed</a:t>
            </a:r>
            <a:r>
              <a:rPr lang="nb-NO" sz="3200" dirty="0"/>
              <a:t> by </a:t>
            </a:r>
            <a:r>
              <a:rPr lang="nb-NO" sz="3200" dirty="0" err="1"/>
              <a:t>two</a:t>
            </a:r>
            <a:r>
              <a:rPr lang="nb-NO" sz="3200" dirty="0"/>
              <a:t> </a:t>
            </a:r>
            <a:r>
              <a:rPr lang="nb-NO" sz="3200" dirty="0" err="1"/>
              <a:t>main</a:t>
            </a:r>
            <a:r>
              <a:rPr lang="nb-NO" sz="3200" dirty="0"/>
              <a:t> questions: </a:t>
            </a:r>
            <a:br>
              <a:rPr lang="nb-NO" sz="3200" dirty="0"/>
            </a:br>
            <a:r>
              <a:rPr lang="nb-NO" sz="3200" dirty="0"/>
              <a:t>1) </a:t>
            </a:r>
            <a:r>
              <a:rPr lang="nb-NO" sz="3200" dirty="0" err="1"/>
              <a:t>What</a:t>
            </a:r>
            <a:r>
              <a:rPr lang="nb-NO" sz="3200" dirty="0"/>
              <a:t> </a:t>
            </a:r>
            <a:r>
              <a:rPr lang="nb-NO" sz="3200" dirty="0" err="1"/>
              <a:t>worked</a:t>
            </a:r>
            <a:r>
              <a:rPr lang="nb-NO" sz="3200" dirty="0"/>
              <a:t> (and </a:t>
            </a:r>
            <a:r>
              <a:rPr lang="nb-NO" sz="3200" b="1" dirty="0" err="1"/>
              <a:t>why</a:t>
            </a:r>
            <a:r>
              <a:rPr lang="nb-NO" sz="3200" dirty="0"/>
              <a:t>)?</a:t>
            </a:r>
            <a:br>
              <a:rPr lang="nb-NO" sz="3200" dirty="0"/>
            </a:br>
            <a:r>
              <a:rPr lang="nb-NO" sz="3200" dirty="0"/>
              <a:t>2) </a:t>
            </a:r>
            <a:r>
              <a:rPr lang="nb-NO" sz="3200" dirty="0" err="1"/>
              <a:t>What</a:t>
            </a:r>
            <a:r>
              <a:rPr lang="nb-NO" sz="3200" dirty="0"/>
              <a:t> </a:t>
            </a:r>
            <a:r>
              <a:rPr lang="nb-NO" sz="3200" dirty="0" err="1"/>
              <a:t>should</a:t>
            </a:r>
            <a:r>
              <a:rPr lang="nb-NO" sz="3200" dirty="0"/>
              <a:t> be </a:t>
            </a:r>
            <a:r>
              <a:rPr lang="nb-NO" sz="3200" dirty="0" err="1"/>
              <a:t>changed</a:t>
            </a:r>
            <a:r>
              <a:rPr lang="nb-NO" sz="3200" dirty="0"/>
              <a:t> (and </a:t>
            </a:r>
            <a:r>
              <a:rPr lang="nb-NO" sz="3200" b="1" dirty="0" err="1"/>
              <a:t>how</a:t>
            </a:r>
            <a:r>
              <a:rPr lang="nb-NO" sz="3200" dirty="0"/>
              <a:t>)? </a:t>
            </a:r>
          </a:p>
          <a:p>
            <a:pPr marL="0" indent="0">
              <a:buNone/>
            </a:pPr>
            <a:r>
              <a:rPr lang="nb-NO" sz="3200" dirty="0"/>
              <a:t>Students </a:t>
            </a:r>
            <a:r>
              <a:rPr lang="nb-NO" sz="3200" dirty="0" err="1"/>
              <a:t>are</a:t>
            </a:r>
            <a:r>
              <a:rPr lang="nb-NO" sz="3200" dirty="0"/>
              <a:t> </a:t>
            </a:r>
            <a:r>
              <a:rPr lang="nb-NO" sz="3200" dirty="0" err="1"/>
              <a:t>allowed</a:t>
            </a:r>
            <a:r>
              <a:rPr lang="nb-NO" sz="3200" dirty="0"/>
              <a:t> to </a:t>
            </a:r>
            <a:r>
              <a:rPr lang="nb-NO" sz="3200" dirty="0" err="1"/>
              <a:t>comment</a:t>
            </a:r>
            <a:r>
              <a:rPr lang="nb-NO" sz="3200" dirty="0"/>
              <a:t> </a:t>
            </a:r>
            <a:r>
              <a:rPr lang="nb-NO" sz="3200" dirty="0" err="1"/>
              <a:t>their</a:t>
            </a:r>
            <a:r>
              <a:rPr lang="nb-NO" sz="3200" dirty="0"/>
              <a:t> </a:t>
            </a:r>
            <a:r>
              <a:rPr lang="nb-NO" sz="3200" dirty="0" err="1"/>
              <a:t>own</a:t>
            </a:r>
            <a:r>
              <a:rPr lang="nb-NO" sz="3200" dirty="0"/>
              <a:t> </a:t>
            </a:r>
            <a:r>
              <a:rPr lang="nb-NO" sz="3200" dirty="0" err="1"/>
              <a:t>lesson</a:t>
            </a:r>
            <a:r>
              <a:rPr lang="nb-NO" sz="3200" dirty="0"/>
              <a:t> </a:t>
            </a:r>
            <a:r>
              <a:rPr lang="nb-NO" sz="3200" dirty="0" err="1"/>
              <a:t>before</a:t>
            </a:r>
            <a:r>
              <a:rPr lang="nb-NO" sz="3200" dirty="0"/>
              <a:t> </a:t>
            </a:r>
            <a:r>
              <a:rPr lang="nb-NO" sz="3200" dirty="0" err="1"/>
              <a:t>they</a:t>
            </a:r>
            <a:r>
              <a:rPr lang="nb-NO" sz="3200" dirty="0"/>
              <a:t> </a:t>
            </a:r>
            <a:r>
              <a:rPr lang="nb-NO" sz="3200" dirty="0" err="1"/>
              <a:t>get</a:t>
            </a:r>
            <a:r>
              <a:rPr lang="nb-NO" sz="3200" dirty="0"/>
              <a:t> feedback from </a:t>
            </a:r>
            <a:r>
              <a:rPr lang="nb-NO" sz="3200" dirty="0" err="1"/>
              <a:t>the</a:t>
            </a:r>
            <a:r>
              <a:rPr lang="nb-NO" sz="3200" dirty="0"/>
              <a:t> </a:t>
            </a:r>
            <a:r>
              <a:rPr lang="nb-NO" sz="3200" dirty="0" err="1"/>
              <a:t>other</a:t>
            </a:r>
            <a:r>
              <a:rPr lang="nb-NO" sz="3200" dirty="0"/>
              <a:t> students in </a:t>
            </a:r>
            <a:r>
              <a:rPr lang="nb-NO" sz="3200" dirty="0" err="1"/>
              <a:t>the</a:t>
            </a:r>
            <a:r>
              <a:rPr lang="nb-NO" sz="3200" dirty="0"/>
              <a:t> </a:t>
            </a:r>
            <a:r>
              <a:rPr lang="nb-NO" sz="3200" dirty="0" err="1"/>
              <a:t>group</a:t>
            </a:r>
            <a:r>
              <a:rPr lang="nb-NO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1514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does micro-teaching work?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0971"/>
            <a:ext cx="10025270" cy="3826778"/>
          </a:xfrm>
        </p:spPr>
        <p:txBody>
          <a:bodyPr>
            <a:normAutofit fontScale="92500"/>
          </a:bodyPr>
          <a:lstStyle/>
          <a:p>
            <a:r>
              <a:rPr lang="nb-NO" sz="3200" dirty="0"/>
              <a:t>A </a:t>
            </a:r>
            <a:r>
              <a:rPr lang="nb-NO" sz="3200" dirty="0" err="1"/>
              <a:t>balanced</a:t>
            </a:r>
            <a:r>
              <a:rPr lang="nb-NO" sz="3200" dirty="0"/>
              <a:t> </a:t>
            </a:r>
            <a:r>
              <a:rPr lang="nb-NO" sz="3200" dirty="0" err="1"/>
              <a:t>approach</a:t>
            </a:r>
            <a:r>
              <a:rPr lang="nb-NO" sz="3200" dirty="0"/>
              <a:t> to </a:t>
            </a:r>
            <a:r>
              <a:rPr lang="nb-NO" sz="3200" dirty="0" err="1"/>
              <a:t>the</a:t>
            </a:r>
            <a:r>
              <a:rPr lang="nb-NO" sz="3200" dirty="0"/>
              <a:t> feedback </a:t>
            </a:r>
            <a:r>
              <a:rPr lang="nb-NO" sz="3200" dirty="0" err="1"/>
              <a:t>phase</a:t>
            </a:r>
            <a:r>
              <a:rPr lang="nb-NO" sz="3200" dirty="0"/>
              <a:t>:</a:t>
            </a:r>
          </a:p>
          <a:p>
            <a:pPr marL="0" indent="0">
              <a:buNone/>
            </a:pPr>
            <a:r>
              <a:rPr lang="nb-NO" sz="3200" dirty="0"/>
              <a:t>Students </a:t>
            </a:r>
            <a:r>
              <a:rPr lang="nb-NO" sz="3200" dirty="0" err="1"/>
              <a:t>take</a:t>
            </a:r>
            <a:r>
              <a:rPr lang="nb-NO" sz="3200" dirty="0"/>
              <a:t> turns. Students </a:t>
            </a:r>
            <a:r>
              <a:rPr lang="nb-NO" sz="3200" dirty="0" err="1"/>
              <a:t>see</a:t>
            </a:r>
            <a:r>
              <a:rPr lang="nb-NO" sz="3200" dirty="0"/>
              <a:t> student As video-</a:t>
            </a:r>
            <a:r>
              <a:rPr lang="nb-NO" sz="3200" dirty="0" err="1"/>
              <a:t>taped</a:t>
            </a:r>
            <a:r>
              <a:rPr lang="nb-NO" sz="3200" dirty="0"/>
              <a:t>  </a:t>
            </a:r>
            <a:r>
              <a:rPr lang="nb-NO" sz="3200" dirty="0" err="1"/>
              <a:t>lesson</a:t>
            </a:r>
            <a:r>
              <a:rPr lang="nb-NO" sz="3200" dirty="0"/>
              <a:t> and </a:t>
            </a:r>
            <a:r>
              <a:rPr lang="nb-NO" sz="3200" dirty="0" err="1"/>
              <a:t>study</a:t>
            </a:r>
            <a:r>
              <a:rPr lang="nb-NO" sz="3200" dirty="0"/>
              <a:t> his </a:t>
            </a:r>
            <a:r>
              <a:rPr lang="nb-NO" sz="3200" dirty="0" err="1"/>
              <a:t>lesson</a:t>
            </a:r>
            <a:r>
              <a:rPr lang="nb-NO" sz="3200" dirty="0"/>
              <a:t> plan. Student A </a:t>
            </a:r>
            <a:r>
              <a:rPr lang="nb-NO" sz="3200" dirty="0" err="1"/>
              <a:t>gets</a:t>
            </a:r>
            <a:r>
              <a:rPr lang="nb-NO" sz="3200" dirty="0"/>
              <a:t> an </a:t>
            </a:r>
            <a:r>
              <a:rPr lang="nb-NO" sz="3200" dirty="0" err="1"/>
              <a:t>opportunity</a:t>
            </a:r>
            <a:r>
              <a:rPr lang="nb-NO" sz="3200" dirty="0"/>
              <a:t> to </a:t>
            </a:r>
            <a:r>
              <a:rPr lang="nb-NO" sz="3200" b="1" dirty="0" err="1"/>
              <a:t>comment</a:t>
            </a:r>
            <a:r>
              <a:rPr lang="nb-NO" sz="3200" dirty="0"/>
              <a:t> his </a:t>
            </a:r>
            <a:r>
              <a:rPr lang="nb-NO" sz="3200" dirty="0" err="1"/>
              <a:t>own</a:t>
            </a:r>
            <a:r>
              <a:rPr lang="nb-NO" sz="3200" dirty="0"/>
              <a:t> </a:t>
            </a:r>
            <a:r>
              <a:rPr lang="nb-NO" sz="3200" dirty="0" err="1"/>
              <a:t>lesson</a:t>
            </a:r>
            <a:r>
              <a:rPr lang="nb-NO" sz="3200" dirty="0"/>
              <a:t> first. </a:t>
            </a:r>
            <a:r>
              <a:rPr lang="nb-NO" sz="3200" dirty="0" err="1"/>
              <a:t>Then</a:t>
            </a:r>
            <a:r>
              <a:rPr lang="nb-NO" sz="3200" dirty="0"/>
              <a:t>, student B (student As </a:t>
            </a:r>
            <a:r>
              <a:rPr lang="nb-NO" sz="3200" dirty="0" err="1"/>
              <a:t>neighbor</a:t>
            </a:r>
            <a:r>
              <a:rPr lang="nb-NO" sz="3200" dirty="0"/>
              <a:t>) </a:t>
            </a:r>
            <a:r>
              <a:rPr lang="nb-NO" sz="3200" dirty="0" err="1"/>
              <a:t>gives</a:t>
            </a:r>
            <a:r>
              <a:rPr lang="nb-NO" sz="3200" dirty="0"/>
              <a:t> her feedback </a:t>
            </a:r>
            <a:r>
              <a:rPr lang="nb-NO" sz="3200" dirty="0" err="1"/>
              <a:t>before</a:t>
            </a:r>
            <a:r>
              <a:rPr lang="nb-NO" sz="3200" dirty="0"/>
              <a:t> </a:t>
            </a:r>
            <a:r>
              <a:rPr lang="nb-NO" sz="3200" dirty="0" err="1"/>
              <a:t>the</a:t>
            </a:r>
            <a:r>
              <a:rPr lang="nb-NO" sz="3200" dirty="0"/>
              <a:t> </a:t>
            </a:r>
            <a:r>
              <a:rPr lang="nb-NO" sz="3200" dirty="0" err="1"/>
              <a:t>floor</a:t>
            </a:r>
            <a:r>
              <a:rPr lang="nb-NO" sz="3200" dirty="0"/>
              <a:t> is </a:t>
            </a:r>
            <a:r>
              <a:rPr lang="nb-NO" sz="3200" dirty="0" err="1"/>
              <a:t>opened</a:t>
            </a:r>
            <a:r>
              <a:rPr lang="nb-NO" sz="3200" dirty="0"/>
              <a:t> for </a:t>
            </a:r>
            <a:r>
              <a:rPr lang="nb-NO" sz="3200" dirty="0" err="1"/>
              <a:t>comments</a:t>
            </a:r>
            <a:r>
              <a:rPr lang="nb-NO" sz="3200" dirty="0"/>
              <a:t> from </a:t>
            </a:r>
            <a:r>
              <a:rPr lang="nb-NO" sz="3200" dirty="0" err="1"/>
              <a:t>the</a:t>
            </a:r>
            <a:r>
              <a:rPr lang="nb-NO" sz="3200" dirty="0"/>
              <a:t> rest </a:t>
            </a:r>
            <a:r>
              <a:rPr lang="nb-NO" sz="3200" dirty="0" err="1"/>
              <a:t>of</a:t>
            </a:r>
            <a:r>
              <a:rPr lang="nb-NO" sz="3200" dirty="0"/>
              <a:t> </a:t>
            </a:r>
            <a:r>
              <a:rPr lang="nb-NO" sz="3200" dirty="0" err="1"/>
              <a:t>the</a:t>
            </a:r>
            <a:r>
              <a:rPr lang="nb-NO" sz="3200" dirty="0"/>
              <a:t> </a:t>
            </a:r>
            <a:r>
              <a:rPr lang="nb-NO" sz="3200" dirty="0" err="1"/>
              <a:t>group</a:t>
            </a:r>
            <a:r>
              <a:rPr lang="nb-NO" sz="3200" dirty="0"/>
              <a:t>. </a:t>
            </a:r>
          </a:p>
          <a:p>
            <a:pPr marL="0" indent="0">
              <a:buNone/>
            </a:pPr>
            <a:r>
              <a:rPr lang="nb-NO" sz="3200" dirty="0"/>
              <a:t>The </a:t>
            </a:r>
            <a:r>
              <a:rPr lang="nb-NO" sz="3200" dirty="0" err="1"/>
              <a:t>university</a:t>
            </a:r>
            <a:r>
              <a:rPr lang="nb-NO" sz="3200" dirty="0"/>
              <a:t> </a:t>
            </a:r>
            <a:r>
              <a:rPr lang="nb-NO" sz="3200" dirty="0" err="1"/>
              <a:t>teacher</a:t>
            </a:r>
            <a:r>
              <a:rPr lang="nb-NO" sz="3200" dirty="0"/>
              <a:t> </a:t>
            </a:r>
            <a:r>
              <a:rPr lang="nb-NO" sz="3200" dirty="0" err="1"/>
              <a:t>concludes</a:t>
            </a:r>
            <a:r>
              <a:rPr lang="nb-NO" sz="3200" dirty="0"/>
              <a:t> </a:t>
            </a:r>
            <a:r>
              <a:rPr lang="nb-NO" sz="3200" dirty="0" err="1"/>
              <a:t>the</a:t>
            </a:r>
            <a:r>
              <a:rPr lang="nb-NO" sz="3200" dirty="0"/>
              <a:t> feedback </a:t>
            </a:r>
            <a:r>
              <a:rPr lang="nb-NO" sz="3200" dirty="0" err="1"/>
              <a:t>round</a:t>
            </a:r>
            <a:r>
              <a:rPr lang="nb-NO" sz="3200" dirty="0"/>
              <a:t> </a:t>
            </a:r>
            <a:r>
              <a:rPr lang="nb-NO" sz="3200" dirty="0" err="1"/>
              <a:t>adding</a:t>
            </a:r>
            <a:r>
              <a:rPr lang="nb-NO" sz="3200" b="1" dirty="0"/>
              <a:t> a </a:t>
            </a:r>
            <a:r>
              <a:rPr lang="nb-NO" sz="3200" b="1" dirty="0" err="1"/>
              <a:t>new</a:t>
            </a:r>
            <a:r>
              <a:rPr lang="nb-NO" sz="3200" b="1" dirty="0"/>
              <a:t> </a:t>
            </a:r>
            <a:r>
              <a:rPr lang="nb-NO" sz="3200" b="1" dirty="0" err="1"/>
              <a:t>perspective</a:t>
            </a:r>
            <a:r>
              <a:rPr lang="nb-NO" sz="3200" dirty="0"/>
              <a:t>. </a:t>
            </a:r>
            <a:r>
              <a:rPr lang="nb-NO" sz="3200" dirty="0" err="1"/>
              <a:t>After</a:t>
            </a:r>
            <a:r>
              <a:rPr lang="nb-NO" sz="3200" dirty="0"/>
              <a:t> </a:t>
            </a:r>
            <a:r>
              <a:rPr lang="nb-NO" sz="3200" dirty="0" err="1"/>
              <a:t>this</a:t>
            </a:r>
            <a:r>
              <a:rPr lang="nb-NO" sz="3200" dirty="0"/>
              <a:t>, </a:t>
            </a:r>
            <a:r>
              <a:rPr lang="nb-NO" sz="3200" dirty="0" err="1"/>
              <a:t>the</a:t>
            </a:r>
            <a:r>
              <a:rPr lang="nb-NO" sz="3200" dirty="0"/>
              <a:t> </a:t>
            </a:r>
            <a:r>
              <a:rPr lang="nb-NO" sz="3200" dirty="0" err="1"/>
              <a:t>group</a:t>
            </a:r>
            <a:r>
              <a:rPr lang="nb-NO" sz="3200" dirty="0"/>
              <a:t> </a:t>
            </a:r>
            <a:r>
              <a:rPr lang="nb-NO" sz="3200" dirty="0" err="1"/>
              <a:t>continues</a:t>
            </a:r>
            <a:r>
              <a:rPr lang="nb-NO" sz="3200" dirty="0"/>
              <a:t> to student B.</a:t>
            </a:r>
          </a:p>
        </p:txBody>
      </p:sp>
    </p:spTree>
    <p:extLst>
      <p:ext uri="{BB962C8B-B14F-4D97-AF65-F5344CB8AC3E}">
        <p14:creationId xmlns:p14="http://schemas.microsoft.com/office/powerpoint/2010/main" val="1284133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0971"/>
            <a:ext cx="8951843" cy="38267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sz="3200" dirty="0"/>
          </a:p>
        </p:txBody>
      </p:sp>
      <p:sp>
        <p:nvSpPr>
          <p:cNvPr id="4" name="Rektangel: avrundede hjørner 3">
            <a:extLst>
              <a:ext uri="{FF2B5EF4-FFF2-40B4-BE49-F238E27FC236}">
                <a16:creationId xmlns:a16="http://schemas.microsoft.com/office/drawing/2014/main" id="{9404CF64-9291-4F00-A225-5EB777E0BA7B}"/>
              </a:ext>
            </a:extLst>
          </p:cNvPr>
          <p:cNvSpPr/>
          <p:nvPr/>
        </p:nvSpPr>
        <p:spPr>
          <a:xfrm>
            <a:off x="2640496" y="3287434"/>
            <a:ext cx="4681330" cy="23555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Rektangel: avrundede hjørner 4">
            <a:extLst>
              <a:ext uri="{FF2B5EF4-FFF2-40B4-BE49-F238E27FC236}">
                <a16:creationId xmlns:a16="http://schemas.microsoft.com/office/drawing/2014/main" id="{8C87A31F-4A0E-4C20-83CE-0642A6BB995D}"/>
              </a:ext>
            </a:extLst>
          </p:cNvPr>
          <p:cNvSpPr/>
          <p:nvPr/>
        </p:nvSpPr>
        <p:spPr>
          <a:xfrm>
            <a:off x="1202635" y="3429000"/>
            <a:ext cx="1073426" cy="964096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b="1" dirty="0"/>
              <a:t>STUDENT B</a:t>
            </a:r>
          </a:p>
        </p:txBody>
      </p:sp>
      <p:sp>
        <p:nvSpPr>
          <p:cNvPr id="10" name="Rektangel: avrundede hjørner 9">
            <a:extLst>
              <a:ext uri="{FF2B5EF4-FFF2-40B4-BE49-F238E27FC236}">
                <a16:creationId xmlns:a16="http://schemas.microsoft.com/office/drawing/2014/main" id="{917C1E69-E4D8-41F2-8667-7FB5A134126C}"/>
              </a:ext>
            </a:extLst>
          </p:cNvPr>
          <p:cNvSpPr/>
          <p:nvPr/>
        </p:nvSpPr>
        <p:spPr>
          <a:xfrm>
            <a:off x="5178287" y="1982598"/>
            <a:ext cx="1447800" cy="96409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/>
              <a:t>UNIVERSITY </a:t>
            </a:r>
          </a:p>
          <a:p>
            <a:pPr algn="ctr"/>
            <a:r>
              <a:rPr lang="nb-NO" b="1" dirty="0"/>
              <a:t>TEACHER</a:t>
            </a:r>
          </a:p>
        </p:txBody>
      </p:sp>
      <p:sp>
        <p:nvSpPr>
          <p:cNvPr id="11" name="Rektangel: avrundede hjørner 10">
            <a:extLst>
              <a:ext uri="{FF2B5EF4-FFF2-40B4-BE49-F238E27FC236}">
                <a16:creationId xmlns:a16="http://schemas.microsoft.com/office/drawing/2014/main" id="{E906DFA9-4FC4-4EBE-8498-C5465F28BF08}"/>
              </a:ext>
            </a:extLst>
          </p:cNvPr>
          <p:cNvSpPr/>
          <p:nvPr/>
        </p:nvSpPr>
        <p:spPr>
          <a:xfrm>
            <a:off x="5599044" y="5789165"/>
            <a:ext cx="1073426" cy="96409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b="1"/>
              <a:t>STUDENT</a:t>
            </a:r>
            <a:endParaRPr lang="nb-NO" sz="1600" b="1" dirty="0"/>
          </a:p>
        </p:txBody>
      </p:sp>
      <p:sp>
        <p:nvSpPr>
          <p:cNvPr id="12" name="Rektangel: avrundede hjørner 11">
            <a:extLst>
              <a:ext uri="{FF2B5EF4-FFF2-40B4-BE49-F238E27FC236}">
                <a16:creationId xmlns:a16="http://schemas.microsoft.com/office/drawing/2014/main" id="{FAB9D98C-21A4-4C05-A9B6-6F529D6550C8}"/>
              </a:ext>
            </a:extLst>
          </p:cNvPr>
          <p:cNvSpPr/>
          <p:nvPr/>
        </p:nvSpPr>
        <p:spPr>
          <a:xfrm>
            <a:off x="1328531" y="4931599"/>
            <a:ext cx="1073426" cy="96409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b="1" dirty="0"/>
              <a:t>STUDENT</a:t>
            </a:r>
          </a:p>
        </p:txBody>
      </p:sp>
      <p:sp>
        <p:nvSpPr>
          <p:cNvPr id="13" name="Rektangel: avrundede hjørner 12">
            <a:extLst>
              <a:ext uri="{FF2B5EF4-FFF2-40B4-BE49-F238E27FC236}">
                <a16:creationId xmlns:a16="http://schemas.microsoft.com/office/drawing/2014/main" id="{C75AA2C4-7D52-412F-8CCE-B793B1680B1B}"/>
              </a:ext>
            </a:extLst>
          </p:cNvPr>
          <p:cNvSpPr/>
          <p:nvPr/>
        </p:nvSpPr>
        <p:spPr>
          <a:xfrm>
            <a:off x="2633870" y="5872503"/>
            <a:ext cx="1073426" cy="96409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b="1" dirty="0"/>
              <a:t>STUDENT</a:t>
            </a:r>
          </a:p>
          <a:p>
            <a:pPr algn="ctr"/>
            <a:endParaRPr lang="nb-NO" b="1" dirty="0"/>
          </a:p>
        </p:txBody>
      </p:sp>
      <p:sp>
        <p:nvSpPr>
          <p:cNvPr id="14" name="Rektangel: avrundede hjørner 13">
            <a:extLst>
              <a:ext uri="{FF2B5EF4-FFF2-40B4-BE49-F238E27FC236}">
                <a16:creationId xmlns:a16="http://schemas.microsoft.com/office/drawing/2014/main" id="{01FE22C7-3D2D-4EAE-88F9-C610CA19F175}"/>
              </a:ext>
            </a:extLst>
          </p:cNvPr>
          <p:cNvSpPr/>
          <p:nvPr/>
        </p:nvSpPr>
        <p:spPr>
          <a:xfrm>
            <a:off x="4214191" y="5789165"/>
            <a:ext cx="1073426" cy="96409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b="1" dirty="0"/>
              <a:t>STUDENT</a:t>
            </a:r>
          </a:p>
        </p:txBody>
      </p:sp>
      <p:sp>
        <p:nvSpPr>
          <p:cNvPr id="7" name="Tittel 6">
            <a:extLst>
              <a:ext uri="{FF2B5EF4-FFF2-40B4-BE49-F238E27FC236}">
                <a16:creationId xmlns:a16="http://schemas.microsoft.com/office/drawing/2014/main" id="{F1B68150-1905-4F96-B179-B6D3B50F8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0471"/>
            <a:ext cx="10184296" cy="813940"/>
          </a:xfrm>
        </p:spPr>
        <p:txBody>
          <a:bodyPr>
            <a:normAutofit/>
          </a:bodyPr>
          <a:lstStyle/>
          <a:p>
            <a:r>
              <a:rPr lang="en-US" b="1" dirty="0"/>
              <a:t>Feedback setup</a:t>
            </a:r>
            <a:endParaRPr lang="nb-NO" dirty="0"/>
          </a:p>
        </p:txBody>
      </p:sp>
      <p:sp>
        <p:nvSpPr>
          <p:cNvPr id="16" name="Rektangel: avrundede hjørner 15">
            <a:extLst>
              <a:ext uri="{FF2B5EF4-FFF2-40B4-BE49-F238E27FC236}">
                <a16:creationId xmlns:a16="http://schemas.microsoft.com/office/drawing/2014/main" id="{2E1182FE-D116-4270-9389-D91B775C9382}"/>
              </a:ext>
            </a:extLst>
          </p:cNvPr>
          <p:cNvSpPr/>
          <p:nvPr/>
        </p:nvSpPr>
        <p:spPr>
          <a:xfrm>
            <a:off x="2769706" y="2072121"/>
            <a:ext cx="1073426" cy="96409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b="1" dirty="0"/>
              <a:t>STUDENT A</a:t>
            </a:r>
          </a:p>
        </p:txBody>
      </p:sp>
      <p:cxnSp>
        <p:nvCxnSpPr>
          <p:cNvPr id="20" name="Rett pilkobling 19">
            <a:extLst>
              <a:ext uri="{FF2B5EF4-FFF2-40B4-BE49-F238E27FC236}">
                <a16:creationId xmlns:a16="http://schemas.microsoft.com/office/drawing/2014/main" id="{9A40CBAE-9C00-4B2B-ACCD-2B0130328B23}"/>
              </a:ext>
            </a:extLst>
          </p:cNvPr>
          <p:cNvCxnSpPr>
            <a:cxnSpLocks/>
          </p:cNvCxnSpPr>
          <p:nvPr/>
        </p:nvCxnSpPr>
        <p:spPr>
          <a:xfrm flipV="1">
            <a:off x="2140228" y="2839511"/>
            <a:ext cx="755372" cy="710128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tt pilkobling 23">
            <a:extLst>
              <a:ext uri="{FF2B5EF4-FFF2-40B4-BE49-F238E27FC236}">
                <a16:creationId xmlns:a16="http://schemas.microsoft.com/office/drawing/2014/main" id="{17093C11-9BCD-4773-A7C9-7AA4C00F6A53}"/>
              </a:ext>
            </a:extLst>
          </p:cNvPr>
          <p:cNvCxnSpPr>
            <a:cxnSpLocks/>
          </p:cNvCxnSpPr>
          <p:nvPr/>
        </p:nvCxnSpPr>
        <p:spPr>
          <a:xfrm flipV="1">
            <a:off x="2276061" y="2931768"/>
            <a:ext cx="690769" cy="2176945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pilkobling 26">
            <a:extLst>
              <a:ext uri="{FF2B5EF4-FFF2-40B4-BE49-F238E27FC236}">
                <a16:creationId xmlns:a16="http://schemas.microsoft.com/office/drawing/2014/main" id="{FCBA6E46-6F30-4C97-88EC-225D173580D5}"/>
              </a:ext>
            </a:extLst>
          </p:cNvPr>
          <p:cNvCxnSpPr>
            <a:cxnSpLocks/>
          </p:cNvCxnSpPr>
          <p:nvPr/>
        </p:nvCxnSpPr>
        <p:spPr>
          <a:xfrm flipH="1" flipV="1">
            <a:off x="3428997" y="2946694"/>
            <a:ext cx="1297060" cy="302076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tt pilkobling 27">
            <a:extLst>
              <a:ext uri="{FF2B5EF4-FFF2-40B4-BE49-F238E27FC236}">
                <a16:creationId xmlns:a16="http://schemas.microsoft.com/office/drawing/2014/main" id="{AFB52F97-97CF-43F5-A88F-A5EAD4DB7020}"/>
              </a:ext>
            </a:extLst>
          </p:cNvPr>
          <p:cNvCxnSpPr>
            <a:cxnSpLocks/>
          </p:cNvCxnSpPr>
          <p:nvPr/>
        </p:nvCxnSpPr>
        <p:spPr>
          <a:xfrm flipH="1" flipV="1">
            <a:off x="3164785" y="2946694"/>
            <a:ext cx="33958" cy="302076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tt pilkobling 28">
            <a:extLst>
              <a:ext uri="{FF2B5EF4-FFF2-40B4-BE49-F238E27FC236}">
                <a16:creationId xmlns:a16="http://schemas.microsoft.com/office/drawing/2014/main" id="{A9FD837B-3A16-47A0-AD11-13441F10FBAC}"/>
              </a:ext>
            </a:extLst>
          </p:cNvPr>
          <p:cNvCxnSpPr>
            <a:cxnSpLocks/>
          </p:cNvCxnSpPr>
          <p:nvPr/>
        </p:nvCxnSpPr>
        <p:spPr>
          <a:xfrm flipH="1" flipV="1">
            <a:off x="3651803" y="2872134"/>
            <a:ext cx="2381249" cy="2987171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tt pilkobling 46">
            <a:extLst>
              <a:ext uri="{FF2B5EF4-FFF2-40B4-BE49-F238E27FC236}">
                <a16:creationId xmlns:a16="http://schemas.microsoft.com/office/drawing/2014/main" id="{6BD23FE8-6A94-4C0D-9CE2-883FD41F69D2}"/>
              </a:ext>
            </a:extLst>
          </p:cNvPr>
          <p:cNvCxnSpPr>
            <a:cxnSpLocks/>
          </p:cNvCxnSpPr>
          <p:nvPr/>
        </p:nvCxnSpPr>
        <p:spPr>
          <a:xfrm flipH="1" flipV="1">
            <a:off x="3706469" y="2619341"/>
            <a:ext cx="1581148" cy="74559"/>
          </a:xfrm>
          <a:prstGeom prst="straightConnector1">
            <a:avLst/>
          </a:prstGeom>
          <a:ln w="76200">
            <a:solidFill>
              <a:schemeClr val="accent2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7646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does micro-teaching work?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0971"/>
            <a:ext cx="9250017" cy="3826778"/>
          </a:xfrm>
        </p:spPr>
        <p:txBody>
          <a:bodyPr>
            <a:normAutofit/>
          </a:bodyPr>
          <a:lstStyle/>
          <a:p>
            <a:r>
              <a:rPr lang="nb-NO" sz="3200" dirty="0" err="1"/>
              <a:t>Procedure</a:t>
            </a:r>
            <a:r>
              <a:rPr lang="nb-NO" sz="3200" dirty="0"/>
              <a:t>, part IV, </a:t>
            </a:r>
            <a:r>
              <a:rPr lang="nb-NO" sz="3200" dirty="0" err="1"/>
              <a:t>conclusion</a:t>
            </a:r>
            <a:r>
              <a:rPr lang="nb-NO" sz="3200" dirty="0"/>
              <a:t>:</a:t>
            </a:r>
          </a:p>
          <a:p>
            <a:pPr marL="0" indent="0">
              <a:buNone/>
            </a:pPr>
            <a:r>
              <a:rPr lang="nb-NO" sz="3200" dirty="0" err="1"/>
              <a:t>Before</a:t>
            </a:r>
            <a:r>
              <a:rPr lang="nb-NO" sz="3200" dirty="0"/>
              <a:t> </a:t>
            </a:r>
            <a:r>
              <a:rPr lang="nb-NO" sz="3200" dirty="0" err="1"/>
              <a:t>the</a:t>
            </a:r>
            <a:r>
              <a:rPr lang="nb-NO" sz="3200" dirty="0"/>
              <a:t> students </a:t>
            </a:r>
            <a:r>
              <a:rPr lang="nb-NO" sz="3200" dirty="0" err="1"/>
              <a:t>leave</a:t>
            </a:r>
            <a:r>
              <a:rPr lang="nb-NO" sz="3200" dirty="0"/>
              <a:t> </a:t>
            </a:r>
            <a:r>
              <a:rPr lang="nb-NO" sz="3200" dirty="0" err="1"/>
              <a:t>the</a:t>
            </a:r>
            <a:r>
              <a:rPr lang="nb-NO" sz="3200" dirty="0"/>
              <a:t> </a:t>
            </a:r>
            <a:r>
              <a:rPr lang="nb-NO" sz="3200" dirty="0" err="1"/>
              <a:t>room</a:t>
            </a:r>
            <a:r>
              <a:rPr lang="nb-NO" sz="3200" dirty="0"/>
              <a:t>, </a:t>
            </a:r>
            <a:r>
              <a:rPr lang="nb-NO" sz="3200" dirty="0" err="1"/>
              <a:t>the</a:t>
            </a:r>
            <a:r>
              <a:rPr lang="nb-NO" sz="3200" dirty="0"/>
              <a:t> </a:t>
            </a:r>
            <a:r>
              <a:rPr lang="nb-NO" sz="3200" dirty="0" err="1"/>
              <a:t>university</a:t>
            </a:r>
            <a:r>
              <a:rPr lang="nb-NO" sz="3200" dirty="0"/>
              <a:t> </a:t>
            </a:r>
            <a:r>
              <a:rPr lang="nb-NO" sz="3200" dirty="0" err="1"/>
              <a:t>teacher</a:t>
            </a:r>
            <a:r>
              <a:rPr lang="nb-NO" sz="3200" dirty="0"/>
              <a:t> </a:t>
            </a:r>
            <a:r>
              <a:rPr lang="nb-NO" sz="3200" b="1" dirty="0" err="1"/>
              <a:t>wraps</a:t>
            </a:r>
            <a:r>
              <a:rPr lang="nb-NO" sz="3200" b="1" dirty="0"/>
              <a:t> up </a:t>
            </a:r>
            <a:r>
              <a:rPr lang="nb-NO" sz="3200" dirty="0" err="1"/>
              <a:t>the</a:t>
            </a:r>
            <a:r>
              <a:rPr lang="nb-NO" sz="3200" dirty="0"/>
              <a:t> </a:t>
            </a:r>
            <a:r>
              <a:rPr lang="nb-NO" sz="3200" dirty="0" err="1"/>
              <a:t>discussion</a:t>
            </a:r>
            <a:r>
              <a:rPr lang="nb-NO" sz="3200" dirty="0"/>
              <a:t> and </a:t>
            </a:r>
            <a:r>
              <a:rPr lang="nb-NO" sz="3200" b="1" dirty="0" err="1"/>
              <a:t>deletes</a:t>
            </a:r>
            <a:r>
              <a:rPr lang="nb-NO" sz="3200" dirty="0"/>
              <a:t> </a:t>
            </a:r>
            <a:r>
              <a:rPr lang="nb-NO" sz="3200" dirty="0" err="1"/>
              <a:t>the</a:t>
            </a:r>
            <a:r>
              <a:rPr lang="nb-NO" sz="3200" dirty="0"/>
              <a:t> video-</a:t>
            </a:r>
            <a:r>
              <a:rPr lang="nb-NO" sz="3200" dirty="0" err="1"/>
              <a:t>taped</a:t>
            </a:r>
            <a:r>
              <a:rPr lang="nb-NO" sz="3200" dirty="0"/>
              <a:t> </a:t>
            </a:r>
            <a:r>
              <a:rPr lang="nb-NO" sz="3200" dirty="0" err="1"/>
              <a:t>lessons</a:t>
            </a:r>
            <a:r>
              <a:rPr lang="nb-NO" sz="3200" dirty="0"/>
              <a:t>. This is an </a:t>
            </a:r>
            <a:r>
              <a:rPr lang="nb-NO" sz="3200" dirty="0" err="1"/>
              <a:t>important</a:t>
            </a:r>
            <a:r>
              <a:rPr lang="nb-NO" sz="3200" dirty="0"/>
              <a:t> part </a:t>
            </a:r>
            <a:r>
              <a:rPr lang="nb-NO" sz="3200" dirty="0" err="1"/>
              <a:t>of</a:t>
            </a:r>
            <a:r>
              <a:rPr lang="nb-NO" sz="3200" dirty="0"/>
              <a:t> </a:t>
            </a:r>
            <a:r>
              <a:rPr lang="nb-NO" sz="3200" dirty="0" err="1"/>
              <a:t>the</a:t>
            </a:r>
            <a:r>
              <a:rPr lang="nb-NO" sz="3200" dirty="0"/>
              <a:t> </a:t>
            </a:r>
            <a:r>
              <a:rPr lang="nb-NO" sz="3200" dirty="0" err="1"/>
              <a:t>procedure</a:t>
            </a:r>
            <a:r>
              <a:rPr lang="nb-NO" sz="3200" dirty="0"/>
              <a:t>: </a:t>
            </a:r>
            <a:r>
              <a:rPr lang="nb-NO" sz="3200" dirty="0" err="1"/>
              <a:t>We</a:t>
            </a:r>
            <a:r>
              <a:rPr lang="nb-NO" sz="3200" dirty="0"/>
              <a:t> </a:t>
            </a:r>
            <a:r>
              <a:rPr lang="nb-NO" sz="3200" dirty="0" err="1"/>
              <a:t>leave</a:t>
            </a:r>
            <a:r>
              <a:rPr lang="nb-NO" sz="3200" dirty="0"/>
              <a:t> </a:t>
            </a:r>
            <a:r>
              <a:rPr lang="nb-NO" sz="3200" dirty="0" err="1"/>
              <a:t>the</a:t>
            </a:r>
            <a:r>
              <a:rPr lang="nb-NO" sz="3200" dirty="0"/>
              <a:t> </a:t>
            </a:r>
            <a:r>
              <a:rPr lang="nb-NO" sz="3200" dirty="0" err="1"/>
              <a:t>room</a:t>
            </a:r>
            <a:r>
              <a:rPr lang="nb-NO" sz="3200" dirty="0"/>
              <a:t>, </a:t>
            </a:r>
            <a:r>
              <a:rPr lang="nb-NO" sz="3200" dirty="0" err="1"/>
              <a:t>we</a:t>
            </a:r>
            <a:r>
              <a:rPr lang="nb-NO" sz="3200" dirty="0"/>
              <a:t> </a:t>
            </a:r>
            <a:r>
              <a:rPr lang="nb-NO" sz="3200" dirty="0" err="1"/>
              <a:t>take</a:t>
            </a:r>
            <a:r>
              <a:rPr lang="nb-NO" sz="3200" dirty="0"/>
              <a:t> </a:t>
            </a:r>
            <a:r>
              <a:rPr lang="nb-NO" sz="3200" dirty="0" err="1"/>
              <a:t>the</a:t>
            </a:r>
            <a:r>
              <a:rPr lang="nb-NO" sz="3200" dirty="0"/>
              <a:t> feedback </a:t>
            </a:r>
            <a:r>
              <a:rPr lang="nb-NO" sz="3200" dirty="0" err="1"/>
              <a:t>we</a:t>
            </a:r>
            <a:r>
              <a:rPr lang="nb-NO" sz="3200" dirty="0"/>
              <a:t> </a:t>
            </a:r>
            <a:r>
              <a:rPr lang="nb-NO" sz="3200" dirty="0" err="1"/>
              <a:t>got</a:t>
            </a:r>
            <a:r>
              <a:rPr lang="nb-NO" sz="3200" dirty="0"/>
              <a:t> </a:t>
            </a:r>
            <a:r>
              <a:rPr lang="nb-NO" sz="3200" dirty="0" err="1"/>
              <a:t>with</a:t>
            </a:r>
            <a:r>
              <a:rPr lang="nb-NO" sz="3200" dirty="0"/>
              <a:t> </a:t>
            </a:r>
            <a:r>
              <a:rPr lang="nb-NO" sz="3200" dirty="0" err="1"/>
              <a:t>us</a:t>
            </a:r>
            <a:r>
              <a:rPr lang="nb-NO" sz="3200" dirty="0"/>
              <a:t> – </a:t>
            </a:r>
            <a:r>
              <a:rPr lang="nb-NO" sz="3200" dirty="0" err="1"/>
              <a:t>but</a:t>
            </a:r>
            <a:r>
              <a:rPr lang="nb-NO" sz="3200" dirty="0"/>
              <a:t> </a:t>
            </a:r>
            <a:r>
              <a:rPr lang="nb-NO" sz="3200" dirty="0" err="1"/>
              <a:t>the</a:t>
            </a:r>
            <a:r>
              <a:rPr lang="nb-NO" sz="3200" dirty="0"/>
              <a:t> </a:t>
            </a:r>
            <a:r>
              <a:rPr lang="nb-NO" sz="3200" dirty="0" err="1"/>
              <a:t>discussion</a:t>
            </a:r>
            <a:r>
              <a:rPr lang="nb-NO" sz="3200" dirty="0"/>
              <a:t> </a:t>
            </a:r>
            <a:r>
              <a:rPr lang="nb-NO" sz="3200" dirty="0" err="1"/>
              <a:t>stays</a:t>
            </a:r>
            <a:r>
              <a:rPr lang="nb-NO" sz="3200" dirty="0"/>
              <a:t> in </a:t>
            </a:r>
            <a:r>
              <a:rPr lang="nb-NO" sz="3200" dirty="0" err="1"/>
              <a:t>the</a:t>
            </a:r>
            <a:r>
              <a:rPr lang="nb-NO" sz="3200" dirty="0"/>
              <a:t> </a:t>
            </a:r>
            <a:r>
              <a:rPr lang="nb-NO" sz="3200" dirty="0" err="1"/>
              <a:t>room</a:t>
            </a:r>
            <a:r>
              <a:rPr lang="nb-NO" sz="3200" dirty="0"/>
              <a:t>.</a:t>
            </a:r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1463325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does micro-teaching work?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0971"/>
            <a:ext cx="9250017" cy="3826778"/>
          </a:xfrm>
        </p:spPr>
        <p:txBody>
          <a:bodyPr>
            <a:normAutofit/>
          </a:bodyPr>
          <a:lstStyle/>
          <a:p>
            <a:r>
              <a:rPr lang="nb-NO" sz="3200" dirty="0" err="1"/>
              <a:t>Procedure</a:t>
            </a:r>
            <a:r>
              <a:rPr lang="nb-NO" sz="3200" dirty="0"/>
              <a:t>, </a:t>
            </a:r>
            <a:r>
              <a:rPr lang="nb-NO" sz="3200" dirty="0" err="1"/>
              <a:t>some</a:t>
            </a:r>
            <a:r>
              <a:rPr lang="nb-NO" sz="3200" dirty="0"/>
              <a:t> variables:</a:t>
            </a:r>
          </a:p>
          <a:p>
            <a:pPr marL="0" indent="0">
              <a:buNone/>
            </a:pPr>
            <a:r>
              <a:rPr lang="nb-NO" sz="3200" dirty="0"/>
              <a:t>5y program, 6th semester students do not </a:t>
            </a:r>
            <a:r>
              <a:rPr lang="nb-NO" sz="3200" dirty="0" err="1"/>
              <a:t>try</a:t>
            </a:r>
            <a:r>
              <a:rPr lang="nb-NO" sz="3200" dirty="0"/>
              <a:t> </a:t>
            </a:r>
            <a:r>
              <a:rPr lang="nb-NO" sz="3200" dirty="0" err="1"/>
              <a:t>out</a:t>
            </a:r>
            <a:r>
              <a:rPr lang="nb-NO" sz="3200" dirty="0"/>
              <a:t> </a:t>
            </a:r>
            <a:r>
              <a:rPr lang="nb-NO" sz="3200" dirty="0" err="1"/>
              <a:t>the</a:t>
            </a:r>
            <a:r>
              <a:rPr lang="nb-NO" sz="3200" dirty="0"/>
              <a:t> start </a:t>
            </a:r>
            <a:r>
              <a:rPr lang="nb-NO" sz="3200" dirty="0" err="1"/>
              <a:t>of</a:t>
            </a:r>
            <a:r>
              <a:rPr lang="nb-NO" sz="3200" dirty="0"/>
              <a:t> a </a:t>
            </a:r>
            <a:r>
              <a:rPr lang="nb-NO" sz="3200" dirty="0" err="1"/>
              <a:t>lesson</a:t>
            </a:r>
            <a:r>
              <a:rPr lang="nb-NO" sz="3200" dirty="0"/>
              <a:t>. </a:t>
            </a:r>
            <a:r>
              <a:rPr lang="nb-NO" sz="3200" dirty="0" err="1"/>
              <a:t>Instead</a:t>
            </a:r>
            <a:r>
              <a:rPr lang="nb-NO" sz="3200" dirty="0"/>
              <a:t>, </a:t>
            </a:r>
            <a:r>
              <a:rPr lang="nb-NO" sz="3200" dirty="0" err="1"/>
              <a:t>they</a:t>
            </a:r>
            <a:r>
              <a:rPr lang="nb-NO" sz="3200" dirty="0"/>
              <a:t> </a:t>
            </a:r>
            <a:r>
              <a:rPr lang="nb-NO" sz="3200" dirty="0" err="1"/>
              <a:t>focus</a:t>
            </a:r>
            <a:r>
              <a:rPr lang="nb-NO" sz="3200" dirty="0"/>
              <a:t> </a:t>
            </a:r>
            <a:r>
              <a:rPr lang="nb-NO" sz="3200" dirty="0" err="1"/>
              <a:t>on</a:t>
            </a:r>
            <a:r>
              <a:rPr lang="nb-NO" sz="3200" dirty="0"/>
              <a:t> </a:t>
            </a:r>
            <a:r>
              <a:rPr lang="nb-NO" sz="3200" b="1" dirty="0" err="1"/>
              <a:t>consolidation</a:t>
            </a:r>
            <a:r>
              <a:rPr lang="nb-NO" sz="3200" dirty="0"/>
              <a:t> as an </a:t>
            </a:r>
            <a:r>
              <a:rPr lang="nb-NO" sz="3200" dirty="0" err="1"/>
              <a:t>important</a:t>
            </a:r>
            <a:r>
              <a:rPr lang="nb-NO" sz="3200" dirty="0"/>
              <a:t> part </a:t>
            </a:r>
            <a:r>
              <a:rPr lang="nb-NO" sz="3200" dirty="0" err="1"/>
              <a:t>of</a:t>
            </a:r>
            <a:r>
              <a:rPr lang="nb-NO" sz="3200" dirty="0"/>
              <a:t> </a:t>
            </a:r>
            <a:r>
              <a:rPr lang="nb-NO" sz="3200" dirty="0" err="1"/>
              <a:t>teaching</a:t>
            </a:r>
            <a:r>
              <a:rPr lang="nb-NO" sz="3200" dirty="0"/>
              <a:t>. </a:t>
            </a:r>
          </a:p>
          <a:p>
            <a:pPr marL="0" indent="0">
              <a:buNone/>
            </a:pPr>
            <a:r>
              <a:rPr lang="nb-NO" sz="3200" dirty="0"/>
              <a:t>English </a:t>
            </a:r>
            <a:r>
              <a:rPr lang="nb-NO" sz="3200" dirty="0" err="1"/>
              <a:t>language</a:t>
            </a:r>
            <a:r>
              <a:rPr lang="nb-NO" sz="3200" dirty="0"/>
              <a:t> students </a:t>
            </a:r>
            <a:r>
              <a:rPr lang="nb-NO" sz="3200" dirty="0" err="1"/>
              <a:t>carry</a:t>
            </a:r>
            <a:r>
              <a:rPr lang="nb-NO" sz="3200" dirty="0"/>
              <a:t> </a:t>
            </a:r>
            <a:r>
              <a:rPr lang="nb-NO" sz="3200" dirty="0" err="1"/>
              <a:t>out</a:t>
            </a:r>
            <a:r>
              <a:rPr lang="nb-NO" sz="3200" dirty="0"/>
              <a:t> </a:t>
            </a:r>
            <a:r>
              <a:rPr lang="nb-NO" sz="3200" b="1" dirty="0"/>
              <a:t>micro-</a:t>
            </a:r>
            <a:r>
              <a:rPr lang="nb-NO" sz="3200" b="1" dirty="0" err="1"/>
              <a:t>teaching</a:t>
            </a:r>
            <a:r>
              <a:rPr lang="nb-NO" sz="3200" b="1" dirty="0"/>
              <a:t> in English</a:t>
            </a:r>
            <a:r>
              <a:rPr lang="nb-NO" sz="3200" dirty="0"/>
              <a:t>, </a:t>
            </a:r>
            <a:r>
              <a:rPr lang="nb-NO" sz="3200" dirty="0" err="1"/>
              <a:t>being</a:t>
            </a:r>
            <a:r>
              <a:rPr lang="nb-NO" sz="3200" dirty="0"/>
              <a:t> </a:t>
            </a:r>
            <a:r>
              <a:rPr lang="nb-NO" sz="3200" dirty="0" err="1"/>
              <a:t>the</a:t>
            </a:r>
            <a:r>
              <a:rPr lang="nb-NO" sz="3200" dirty="0"/>
              <a:t> </a:t>
            </a:r>
            <a:r>
              <a:rPr lang="nb-NO" sz="3200" dirty="0" err="1"/>
              <a:t>main</a:t>
            </a:r>
            <a:r>
              <a:rPr lang="nb-NO" sz="3200" dirty="0"/>
              <a:t> </a:t>
            </a:r>
            <a:r>
              <a:rPr lang="nb-NO" sz="3200" dirty="0" err="1"/>
              <a:t>language</a:t>
            </a:r>
            <a:r>
              <a:rPr lang="nb-NO" sz="3200" dirty="0"/>
              <a:t> in English </a:t>
            </a:r>
            <a:r>
              <a:rPr lang="nb-NO" sz="3200" dirty="0" err="1"/>
              <a:t>classes</a:t>
            </a:r>
            <a:r>
              <a:rPr lang="nb-NO" sz="3200" dirty="0"/>
              <a:t>.</a:t>
            </a:r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pPr marL="0" indent="0">
              <a:buNone/>
            </a:pP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374230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7721DA0-FA32-4F1C-8A78-042E58056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err="1"/>
              <a:t>Observation</a:t>
            </a:r>
            <a:endParaRPr lang="nb-NO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6BEC27B-B96E-4C57-944D-7969E7DF2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err="1"/>
              <a:t>We</a:t>
            </a:r>
            <a:r>
              <a:rPr lang="nb-NO" dirty="0"/>
              <a:t> </a:t>
            </a:r>
            <a:r>
              <a:rPr lang="nb-NO" dirty="0" err="1"/>
              <a:t>believe</a:t>
            </a:r>
            <a:r>
              <a:rPr lang="nb-NO" dirty="0"/>
              <a:t> </a:t>
            </a:r>
            <a:r>
              <a:rPr lang="nb-NO" dirty="0" err="1"/>
              <a:t>every</a:t>
            </a:r>
            <a:r>
              <a:rPr lang="nb-NO" dirty="0"/>
              <a:t> </a:t>
            </a:r>
            <a:r>
              <a:rPr lang="nb-NO" dirty="0" err="1"/>
              <a:t>teacher</a:t>
            </a:r>
            <a:r>
              <a:rPr lang="nb-NO" dirty="0"/>
              <a:t> </a:t>
            </a:r>
            <a:r>
              <a:rPr lang="nb-NO" dirty="0" err="1"/>
              <a:t>needs</a:t>
            </a:r>
            <a:r>
              <a:rPr lang="nb-NO" dirty="0"/>
              <a:t> </a:t>
            </a:r>
            <a:r>
              <a:rPr lang="nb-NO" dirty="0" err="1"/>
              <a:t>good</a:t>
            </a:r>
            <a:r>
              <a:rPr lang="nb-NO" dirty="0"/>
              <a:t> </a:t>
            </a:r>
            <a:r>
              <a:rPr lang="nb-NO" b="1" dirty="0" err="1"/>
              <a:t>observation</a:t>
            </a:r>
            <a:r>
              <a:rPr lang="nb-NO" b="1" dirty="0"/>
              <a:t> skills</a:t>
            </a:r>
            <a:r>
              <a:rPr lang="nb-NO" dirty="0"/>
              <a:t>: </a:t>
            </a:r>
            <a:r>
              <a:rPr lang="nb-NO" dirty="0" err="1"/>
              <a:t>What</a:t>
            </a:r>
            <a:r>
              <a:rPr lang="nb-NO" dirty="0"/>
              <a:t> do my students do? </a:t>
            </a:r>
            <a:r>
              <a:rPr lang="nb-NO" dirty="0" err="1"/>
              <a:t>What</a:t>
            </a:r>
            <a:r>
              <a:rPr lang="nb-NO" dirty="0"/>
              <a:t> do </a:t>
            </a:r>
            <a:r>
              <a:rPr lang="nb-NO" dirty="0" err="1"/>
              <a:t>they</a:t>
            </a:r>
            <a:r>
              <a:rPr lang="nb-NO" dirty="0"/>
              <a:t> </a:t>
            </a:r>
            <a:r>
              <a:rPr lang="nb-NO" dirty="0" err="1"/>
              <a:t>say</a:t>
            </a:r>
            <a:r>
              <a:rPr lang="nb-NO" dirty="0"/>
              <a:t>? </a:t>
            </a:r>
            <a:r>
              <a:rPr lang="nb-NO" dirty="0" err="1"/>
              <a:t>What</a:t>
            </a:r>
            <a:r>
              <a:rPr lang="nb-NO" dirty="0"/>
              <a:t> </a:t>
            </a:r>
            <a:r>
              <a:rPr lang="nb-NO" dirty="0" err="1"/>
              <a:t>does</a:t>
            </a:r>
            <a:r>
              <a:rPr lang="nb-NO" dirty="0"/>
              <a:t> my </a:t>
            </a:r>
            <a:r>
              <a:rPr lang="nb-NO" dirty="0" err="1"/>
              <a:t>colleague</a:t>
            </a:r>
            <a:r>
              <a:rPr lang="nb-NO" dirty="0"/>
              <a:t> do? </a:t>
            </a:r>
            <a:r>
              <a:rPr lang="nb-NO" dirty="0" err="1"/>
              <a:t>What</a:t>
            </a:r>
            <a:r>
              <a:rPr lang="nb-NO" dirty="0"/>
              <a:t> </a:t>
            </a:r>
            <a:r>
              <a:rPr lang="nb-NO" dirty="0" err="1"/>
              <a:t>does</a:t>
            </a:r>
            <a:r>
              <a:rPr lang="nb-NO" dirty="0"/>
              <a:t> </a:t>
            </a:r>
            <a:r>
              <a:rPr lang="nb-NO" dirty="0" err="1"/>
              <a:t>she</a:t>
            </a:r>
            <a:r>
              <a:rPr lang="nb-NO" dirty="0"/>
              <a:t> </a:t>
            </a:r>
            <a:r>
              <a:rPr lang="nb-NO" dirty="0" err="1"/>
              <a:t>say</a:t>
            </a:r>
            <a:r>
              <a:rPr lang="nb-NO" dirty="0"/>
              <a:t>? </a:t>
            </a:r>
            <a:r>
              <a:rPr lang="nb-NO" dirty="0" err="1"/>
              <a:t>What</a:t>
            </a:r>
            <a:r>
              <a:rPr lang="nb-NO" dirty="0"/>
              <a:t> do I do? </a:t>
            </a:r>
            <a:r>
              <a:rPr lang="nb-NO" dirty="0" err="1"/>
              <a:t>What</a:t>
            </a:r>
            <a:r>
              <a:rPr lang="nb-NO" dirty="0"/>
              <a:t> do I </a:t>
            </a:r>
            <a:r>
              <a:rPr lang="nb-NO" dirty="0" err="1"/>
              <a:t>say</a:t>
            </a:r>
            <a:r>
              <a:rPr lang="nb-NO" dirty="0"/>
              <a:t> </a:t>
            </a:r>
            <a:r>
              <a:rPr lang="nb-NO" dirty="0" err="1"/>
              <a:t>when</a:t>
            </a:r>
            <a:r>
              <a:rPr lang="nb-NO" dirty="0"/>
              <a:t> I </a:t>
            </a:r>
            <a:r>
              <a:rPr lang="nb-NO" dirty="0" err="1"/>
              <a:t>want</a:t>
            </a:r>
            <a:r>
              <a:rPr lang="nb-NO" dirty="0"/>
              <a:t> to…? </a:t>
            </a:r>
          </a:p>
          <a:p>
            <a:pPr marL="0" indent="0">
              <a:buNone/>
            </a:pPr>
            <a:r>
              <a:rPr lang="nb-NO" dirty="0" err="1"/>
              <a:t>Therefore</a:t>
            </a:r>
            <a:r>
              <a:rPr lang="nb-NO" dirty="0"/>
              <a:t>, </a:t>
            </a:r>
            <a:r>
              <a:rPr lang="nb-NO" dirty="0" err="1"/>
              <a:t>we</a:t>
            </a:r>
            <a:r>
              <a:rPr lang="nb-NO" dirty="0"/>
              <a:t> </a:t>
            </a:r>
            <a:r>
              <a:rPr lang="nb-NO" dirty="0" err="1"/>
              <a:t>focus</a:t>
            </a:r>
            <a:r>
              <a:rPr lang="nb-NO" dirty="0"/>
              <a:t> </a:t>
            </a:r>
            <a:r>
              <a:rPr lang="nb-NO" dirty="0" err="1"/>
              <a:t>on</a:t>
            </a:r>
            <a:r>
              <a:rPr lang="nb-NO" dirty="0"/>
              <a:t> </a:t>
            </a:r>
            <a:r>
              <a:rPr lang="nb-NO" dirty="0" err="1"/>
              <a:t>observation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teaching</a:t>
            </a:r>
            <a:r>
              <a:rPr lang="nb-NO" dirty="0"/>
              <a:t> as an </a:t>
            </a:r>
            <a:r>
              <a:rPr lang="nb-NO" dirty="0" err="1"/>
              <a:t>important</a:t>
            </a:r>
            <a:r>
              <a:rPr lang="nb-NO" dirty="0"/>
              <a:t> part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our</a:t>
            </a:r>
            <a:r>
              <a:rPr lang="nb-NO" dirty="0"/>
              <a:t> </a:t>
            </a:r>
            <a:r>
              <a:rPr lang="nb-NO" dirty="0" err="1"/>
              <a:t>teacher</a:t>
            </a:r>
            <a:r>
              <a:rPr lang="nb-NO" dirty="0"/>
              <a:t> </a:t>
            </a:r>
            <a:r>
              <a:rPr lang="nb-NO" dirty="0" err="1"/>
              <a:t>education</a:t>
            </a:r>
            <a:r>
              <a:rPr lang="nb-NO" dirty="0"/>
              <a:t> – </a:t>
            </a:r>
            <a:r>
              <a:rPr lang="nb-NO" dirty="0" err="1"/>
              <a:t>on</a:t>
            </a:r>
            <a:r>
              <a:rPr lang="nb-NO" dirty="0"/>
              <a:t> </a:t>
            </a:r>
            <a:r>
              <a:rPr lang="nb-NO" b="1" dirty="0"/>
              <a:t>campus</a:t>
            </a:r>
            <a:r>
              <a:rPr lang="nb-NO" dirty="0"/>
              <a:t> and during </a:t>
            </a:r>
            <a:r>
              <a:rPr lang="nb-NO" b="1" dirty="0" err="1"/>
              <a:t>school</a:t>
            </a:r>
            <a:r>
              <a:rPr lang="nb-NO" b="1" dirty="0"/>
              <a:t> </a:t>
            </a:r>
            <a:r>
              <a:rPr lang="nb-NO" b="1" dirty="0" err="1"/>
              <a:t>practice</a:t>
            </a:r>
            <a:r>
              <a:rPr lang="nb-NO" dirty="0"/>
              <a:t>. </a:t>
            </a:r>
            <a:r>
              <a:rPr lang="nb-NO" dirty="0" err="1"/>
              <a:t>We</a:t>
            </a:r>
            <a:r>
              <a:rPr lang="nb-NO" dirty="0"/>
              <a:t> </a:t>
            </a:r>
            <a:r>
              <a:rPr lang="nb-NO" dirty="0" err="1"/>
              <a:t>use</a:t>
            </a:r>
            <a:r>
              <a:rPr lang="nb-NO" dirty="0"/>
              <a:t> </a:t>
            </a:r>
            <a:r>
              <a:rPr lang="nb-NO" dirty="0" err="1"/>
              <a:t>class-room</a:t>
            </a:r>
            <a:r>
              <a:rPr lang="nb-NO" dirty="0"/>
              <a:t> videos to analyse </a:t>
            </a:r>
            <a:r>
              <a:rPr lang="nb-NO" dirty="0" err="1"/>
              <a:t>lessons</a:t>
            </a:r>
            <a:r>
              <a:rPr lang="nb-NO" dirty="0"/>
              <a:t>, students </a:t>
            </a:r>
            <a:r>
              <a:rPr lang="nb-NO" dirty="0" err="1"/>
              <a:t>learn</a:t>
            </a:r>
            <a:r>
              <a:rPr lang="nb-NO" dirty="0"/>
              <a:t> </a:t>
            </a:r>
            <a:r>
              <a:rPr lang="nb-NO" dirty="0" err="1"/>
              <a:t>about</a:t>
            </a:r>
            <a:r>
              <a:rPr lang="nb-NO" dirty="0"/>
              <a:t> </a:t>
            </a:r>
            <a:r>
              <a:rPr lang="nb-NO" dirty="0" err="1"/>
              <a:t>observation</a:t>
            </a:r>
            <a:r>
              <a:rPr lang="nb-NO" dirty="0"/>
              <a:t> as a (</a:t>
            </a:r>
            <a:r>
              <a:rPr lang="nb-NO" dirty="0" err="1"/>
              <a:t>research</a:t>
            </a:r>
            <a:r>
              <a:rPr lang="nb-NO" dirty="0"/>
              <a:t>) </a:t>
            </a:r>
            <a:r>
              <a:rPr lang="nb-NO" dirty="0" err="1"/>
              <a:t>method</a:t>
            </a:r>
            <a:r>
              <a:rPr lang="nb-NO" dirty="0"/>
              <a:t> and </a:t>
            </a:r>
            <a:r>
              <a:rPr lang="nb-NO" dirty="0" err="1"/>
              <a:t>we</a:t>
            </a:r>
            <a:r>
              <a:rPr lang="nb-NO" dirty="0"/>
              <a:t> ask students to </a:t>
            </a:r>
            <a:r>
              <a:rPr lang="nb-NO" dirty="0" err="1"/>
              <a:t>observe</a:t>
            </a:r>
            <a:r>
              <a:rPr lang="nb-NO" dirty="0"/>
              <a:t> and analyse a </a:t>
            </a:r>
            <a:r>
              <a:rPr lang="nb-NO" dirty="0" err="1"/>
              <a:t>ten</a:t>
            </a:r>
            <a:r>
              <a:rPr lang="nb-NO" dirty="0"/>
              <a:t> </a:t>
            </a:r>
            <a:r>
              <a:rPr lang="nb-NO" dirty="0" err="1"/>
              <a:t>minute</a:t>
            </a:r>
            <a:r>
              <a:rPr lang="nb-NO" dirty="0"/>
              <a:t> </a:t>
            </a:r>
            <a:r>
              <a:rPr lang="nb-NO" dirty="0" err="1"/>
              <a:t>teaching</a:t>
            </a:r>
            <a:r>
              <a:rPr lang="nb-NO" dirty="0"/>
              <a:t> </a:t>
            </a:r>
            <a:r>
              <a:rPr lang="nb-NO" dirty="0" err="1"/>
              <a:t>sequence</a:t>
            </a:r>
            <a:r>
              <a:rPr lang="nb-NO" dirty="0"/>
              <a:t> as part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one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their</a:t>
            </a:r>
            <a:r>
              <a:rPr lang="nb-NO" dirty="0"/>
              <a:t> </a:t>
            </a:r>
            <a:r>
              <a:rPr lang="nb-NO" b="1" dirty="0" err="1"/>
              <a:t>exams</a:t>
            </a:r>
            <a:r>
              <a:rPr lang="nb-NO" dirty="0"/>
              <a:t>.</a:t>
            </a:r>
          </a:p>
          <a:p>
            <a:pPr marL="0" indent="0">
              <a:buNone/>
            </a:pPr>
            <a:r>
              <a:rPr lang="nb-NO" dirty="0"/>
              <a:t>Good </a:t>
            </a:r>
            <a:r>
              <a:rPr lang="nb-NO" dirty="0" err="1"/>
              <a:t>observation</a:t>
            </a:r>
            <a:r>
              <a:rPr lang="nb-NO" dirty="0"/>
              <a:t> skills </a:t>
            </a:r>
            <a:r>
              <a:rPr lang="nb-NO" dirty="0" err="1"/>
              <a:t>are</a:t>
            </a:r>
            <a:r>
              <a:rPr lang="nb-NO" dirty="0"/>
              <a:t> </a:t>
            </a:r>
            <a:r>
              <a:rPr lang="nb-NO" dirty="0" err="1"/>
              <a:t>essential</a:t>
            </a:r>
            <a:r>
              <a:rPr lang="nb-NO" dirty="0"/>
              <a:t> in micro-</a:t>
            </a:r>
            <a:r>
              <a:rPr lang="nb-NO" dirty="0" err="1"/>
              <a:t>teaching</a:t>
            </a:r>
            <a:r>
              <a:rPr lang="nb-NO" dirty="0"/>
              <a:t> – carefull </a:t>
            </a:r>
            <a:r>
              <a:rPr lang="nb-NO" b="1" dirty="0" err="1"/>
              <a:t>noticing</a:t>
            </a:r>
            <a:r>
              <a:rPr lang="nb-NO" dirty="0"/>
              <a:t> is a </a:t>
            </a:r>
            <a:r>
              <a:rPr lang="nb-NO" dirty="0" err="1"/>
              <a:t>prerequisite</a:t>
            </a:r>
            <a:r>
              <a:rPr lang="nb-NO" dirty="0"/>
              <a:t> for feedback.</a:t>
            </a:r>
          </a:p>
        </p:txBody>
      </p:sp>
    </p:spTree>
    <p:extLst>
      <p:ext uri="{BB962C8B-B14F-4D97-AF65-F5344CB8AC3E}">
        <p14:creationId xmlns:p14="http://schemas.microsoft.com/office/powerpoint/2010/main" val="1393756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7721DA0-FA32-4F1C-8A78-042E58056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Peer feedback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6BEC27B-B96E-4C57-944D-7969E7DF2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In </a:t>
            </a:r>
            <a:r>
              <a:rPr lang="nb-NO" dirty="0" err="1"/>
              <a:t>the</a:t>
            </a:r>
            <a:r>
              <a:rPr lang="nb-NO" dirty="0"/>
              <a:t> Norwegian curriculum, </a:t>
            </a:r>
            <a:r>
              <a:rPr lang="nb-NO" b="1" dirty="0"/>
              <a:t>formative </a:t>
            </a:r>
            <a:r>
              <a:rPr lang="nb-NO" b="1" dirty="0" err="1"/>
              <a:t>assessment</a:t>
            </a:r>
            <a:r>
              <a:rPr lang="nb-NO" b="1" dirty="0"/>
              <a:t> </a:t>
            </a:r>
            <a:r>
              <a:rPr lang="nb-NO" dirty="0"/>
              <a:t>is </a:t>
            </a:r>
            <a:r>
              <a:rPr lang="nb-NO" dirty="0" err="1"/>
              <a:t>highlighted</a:t>
            </a:r>
            <a:r>
              <a:rPr lang="nb-NO" dirty="0"/>
              <a:t>         as an </a:t>
            </a:r>
            <a:r>
              <a:rPr lang="nb-NO" dirty="0" err="1"/>
              <a:t>important</a:t>
            </a:r>
            <a:r>
              <a:rPr lang="nb-NO" dirty="0"/>
              <a:t> </a:t>
            </a:r>
            <a:r>
              <a:rPr lang="nb-NO" dirty="0" err="1"/>
              <a:t>aspect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teaching</a:t>
            </a:r>
            <a:r>
              <a:rPr lang="nb-NO" dirty="0"/>
              <a:t> and </a:t>
            </a:r>
            <a:r>
              <a:rPr lang="nb-NO" dirty="0" err="1"/>
              <a:t>learning</a:t>
            </a:r>
            <a:r>
              <a:rPr lang="nb-NO" dirty="0"/>
              <a:t>. In </a:t>
            </a:r>
            <a:r>
              <a:rPr lang="nb-NO" dirty="0" err="1"/>
              <a:t>addition</a:t>
            </a:r>
            <a:r>
              <a:rPr lang="nb-NO" dirty="0"/>
              <a:t>, </a:t>
            </a:r>
            <a:r>
              <a:rPr lang="nb-NO" dirty="0" err="1"/>
              <a:t>the</a:t>
            </a:r>
            <a:r>
              <a:rPr lang="nb-NO" dirty="0"/>
              <a:t> curriculum </a:t>
            </a:r>
            <a:r>
              <a:rPr lang="nb-NO" dirty="0" err="1"/>
              <a:t>also</a:t>
            </a:r>
            <a:r>
              <a:rPr lang="nb-NO" dirty="0"/>
              <a:t> underlines </a:t>
            </a:r>
            <a:r>
              <a:rPr lang="nb-NO" b="1" dirty="0"/>
              <a:t>student </a:t>
            </a:r>
            <a:r>
              <a:rPr lang="nb-NO" b="1" dirty="0" err="1"/>
              <a:t>participation</a:t>
            </a:r>
            <a:r>
              <a:rPr lang="nb-NO" dirty="0"/>
              <a:t>. </a:t>
            </a:r>
          </a:p>
          <a:p>
            <a:pPr marL="0" indent="0">
              <a:buNone/>
            </a:pPr>
            <a:r>
              <a:rPr lang="nb-NO" dirty="0" err="1"/>
              <a:t>Against</a:t>
            </a:r>
            <a:r>
              <a:rPr lang="nb-NO" dirty="0"/>
              <a:t> </a:t>
            </a:r>
            <a:r>
              <a:rPr lang="nb-NO" dirty="0" err="1"/>
              <a:t>this</a:t>
            </a:r>
            <a:r>
              <a:rPr lang="nb-NO" dirty="0"/>
              <a:t> </a:t>
            </a:r>
            <a:r>
              <a:rPr lang="nb-NO" dirty="0" err="1"/>
              <a:t>background</a:t>
            </a:r>
            <a:r>
              <a:rPr lang="nb-NO" dirty="0"/>
              <a:t>, micro-</a:t>
            </a:r>
            <a:r>
              <a:rPr lang="nb-NO" dirty="0" err="1"/>
              <a:t>teaching</a:t>
            </a:r>
            <a:r>
              <a:rPr lang="nb-NO" dirty="0"/>
              <a:t> </a:t>
            </a:r>
            <a:r>
              <a:rPr lang="nb-NO" dirty="0" err="1"/>
              <a:t>functions</a:t>
            </a:r>
            <a:r>
              <a:rPr lang="nb-NO" dirty="0"/>
              <a:t> </a:t>
            </a:r>
            <a:r>
              <a:rPr lang="nb-NO" dirty="0" err="1"/>
              <a:t>both</a:t>
            </a:r>
            <a:r>
              <a:rPr lang="nb-NO" dirty="0"/>
              <a:t> as an on-campus </a:t>
            </a:r>
            <a:r>
              <a:rPr lang="nb-NO" dirty="0" err="1"/>
              <a:t>practice</a:t>
            </a:r>
            <a:r>
              <a:rPr lang="nb-NO" dirty="0"/>
              <a:t> </a:t>
            </a:r>
            <a:r>
              <a:rPr lang="nb-NO" dirty="0" err="1"/>
              <a:t>preparation</a:t>
            </a:r>
            <a:r>
              <a:rPr lang="nb-NO" dirty="0"/>
              <a:t> </a:t>
            </a:r>
            <a:r>
              <a:rPr lang="nb-NO" dirty="0" err="1"/>
              <a:t>activity</a:t>
            </a:r>
            <a:r>
              <a:rPr lang="nb-NO" dirty="0"/>
              <a:t> for </a:t>
            </a:r>
            <a:r>
              <a:rPr lang="nb-NO" dirty="0" err="1"/>
              <a:t>teacher</a:t>
            </a:r>
            <a:r>
              <a:rPr lang="nb-NO" dirty="0"/>
              <a:t> students and as a </a:t>
            </a:r>
            <a:r>
              <a:rPr lang="nb-NO" dirty="0" err="1"/>
              <a:t>model</a:t>
            </a:r>
            <a:r>
              <a:rPr lang="nb-NO" dirty="0"/>
              <a:t> for a </a:t>
            </a:r>
            <a:r>
              <a:rPr lang="nb-NO" dirty="0" err="1"/>
              <a:t>structured</a:t>
            </a:r>
            <a:r>
              <a:rPr lang="nb-NO" dirty="0"/>
              <a:t> </a:t>
            </a:r>
            <a:r>
              <a:rPr lang="nb-NO" dirty="0" err="1"/>
              <a:t>approach</a:t>
            </a:r>
            <a:r>
              <a:rPr lang="nb-NO" dirty="0"/>
              <a:t> to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integration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self</a:t>
            </a:r>
            <a:r>
              <a:rPr lang="nb-NO" dirty="0"/>
              <a:t> and peer feedback in </a:t>
            </a:r>
            <a:r>
              <a:rPr lang="nb-NO" dirty="0" err="1"/>
              <a:t>teaching</a:t>
            </a:r>
            <a:r>
              <a:rPr lang="nb-NO" dirty="0"/>
              <a:t> </a:t>
            </a:r>
            <a:r>
              <a:rPr lang="nb-NO" dirty="0" err="1"/>
              <a:t>activities</a:t>
            </a:r>
            <a:r>
              <a:rPr lang="nb-NO" dirty="0"/>
              <a:t>: </a:t>
            </a:r>
          </a:p>
          <a:p>
            <a:pPr marL="0" indent="0">
              <a:buNone/>
            </a:pPr>
            <a:r>
              <a:rPr lang="nb-NO" dirty="0" err="1"/>
              <a:t>Teacher</a:t>
            </a:r>
            <a:r>
              <a:rPr lang="nb-NO" dirty="0"/>
              <a:t> students </a:t>
            </a:r>
            <a:r>
              <a:rPr lang="nb-NO" dirty="0" err="1"/>
              <a:t>learn</a:t>
            </a:r>
            <a:r>
              <a:rPr lang="nb-NO" dirty="0"/>
              <a:t> to </a:t>
            </a:r>
            <a:r>
              <a:rPr lang="nb-NO" dirty="0" err="1"/>
              <a:t>use</a:t>
            </a:r>
            <a:r>
              <a:rPr lang="nb-NO" dirty="0"/>
              <a:t> </a:t>
            </a:r>
            <a:r>
              <a:rPr lang="nb-NO" dirty="0" err="1"/>
              <a:t>their</a:t>
            </a:r>
            <a:r>
              <a:rPr lang="nb-NO" dirty="0"/>
              <a:t> </a:t>
            </a:r>
            <a:r>
              <a:rPr lang="nb-NO" dirty="0" err="1"/>
              <a:t>observations</a:t>
            </a:r>
            <a:r>
              <a:rPr lang="nb-NO" dirty="0"/>
              <a:t> – not in order to grade, </a:t>
            </a:r>
            <a:r>
              <a:rPr lang="nb-NO" dirty="0" err="1"/>
              <a:t>but</a:t>
            </a:r>
            <a:r>
              <a:rPr lang="nb-NO" dirty="0"/>
              <a:t> to </a:t>
            </a:r>
            <a:r>
              <a:rPr lang="nb-NO" dirty="0" err="1"/>
              <a:t>formulate</a:t>
            </a:r>
            <a:r>
              <a:rPr lang="nb-NO" dirty="0"/>
              <a:t> </a:t>
            </a:r>
            <a:r>
              <a:rPr lang="nb-NO" b="1" dirty="0" err="1"/>
              <a:t>constructive</a:t>
            </a:r>
            <a:r>
              <a:rPr lang="nb-NO" b="1" dirty="0"/>
              <a:t> feedback </a:t>
            </a:r>
            <a:r>
              <a:rPr lang="nb-NO" dirty="0"/>
              <a:t>for </a:t>
            </a:r>
            <a:r>
              <a:rPr lang="nb-NO" dirty="0" err="1"/>
              <a:t>their</a:t>
            </a:r>
            <a:r>
              <a:rPr lang="nb-NO" dirty="0"/>
              <a:t> peers.</a:t>
            </a:r>
          </a:p>
        </p:txBody>
      </p:sp>
    </p:spTree>
    <p:extLst>
      <p:ext uri="{BB962C8B-B14F-4D97-AF65-F5344CB8AC3E}">
        <p14:creationId xmlns:p14="http://schemas.microsoft.com/office/powerpoint/2010/main" val="1098439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7721DA0-FA32-4F1C-8A78-042E58056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err="1"/>
              <a:t>Coherence</a:t>
            </a:r>
            <a:endParaRPr lang="nb-NO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6BEC27B-B96E-4C57-944D-7969E7DF2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sz="3000" dirty="0"/>
              <a:t>In terms </a:t>
            </a:r>
            <a:r>
              <a:rPr lang="nb-NO" sz="3000" dirty="0" err="1"/>
              <a:t>of</a:t>
            </a:r>
            <a:r>
              <a:rPr lang="nb-NO" sz="3000" dirty="0"/>
              <a:t> </a:t>
            </a:r>
            <a:r>
              <a:rPr lang="nb-NO" sz="3000" dirty="0" err="1"/>
              <a:t>coherence</a:t>
            </a:r>
            <a:r>
              <a:rPr lang="nb-NO" sz="3000" dirty="0"/>
              <a:t>, micro-</a:t>
            </a:r>
            <a:r>
              <a:rPr lang="nb-NO" sz="3000" dirty="0" err="1"/>
              <a:t>teaching</a:t>
            </a:r>
            <a:r>
              <a:rPr lang="nb-NO" sz="3000" dirty="0"/>
              <a:t> </a:t>
            </a:r>
            <a:r>
              <a:rPr lang="nb-NO" sz="3000" dirty="0" err="1"/>
              <a:t>connects</a:t>
            </a:r>
            <a:endParaRPr lang="nb-NO" sz="3000" dirty="0"/>
          </a:p>
          <a:p>
            <a:r>
              <a:rPr lang="nb-NO" sz="3000" dirty="0"/>
              <a:t>on-campus </a:t>
            </a:r>
            <a:r>
              <a:rPr lang="nb-NO" sz="3000" dirty="0" err="1"/>
              <a:t>activities</a:t>
            </a:r>
            <a:r>
              <a:rPr lang="nb-NO" sz="3000" dirty="0"/>
              <a:t> </a:t>
            </a:r>
            <a:r>
              <a:rPr lang="nb-NO" sz="3000" dirty="0" err="1"/>
              <a:t>with</a:t>
            </a:r>
            <a:r>
              <a:rPr lang="nb-NO" sz="3000" dirty="0"/>
              <a:t> </a:t>
            </a:r>
            <a:r>
              <a:rPr lang="nb-NO" sz="3000" dirty="0" err="1"/>
              <a:t>school</a:t>
            </a:r>
            <a:r>
              <a:rPr lang="nb-NO" sz="3000" dirty="0"/>
              <a:t> </a:t>
            </a:r>
            <a:r>
              <a:rPr lang="nb-NO" sz="3000" dirty="0" err="1"/>
              <a:t>practice</a:t>
            </a:r>
            <a:endParaRPr lang="nb-NO" sz="3000" dirty="0"/>
          </a:p>
          <a:p>
            <a:r>
              <a:rPr lang="nb-NO" sz="3000" dirty="0" err="1"/>
              <a:t>pedagogical</a:t>
            </a:r>
            <a:r>
              <a:rPr lang="nb-NO" sz="3000" dirty="0"/>
              <a:t> </a:t>
            </a:r>
            <a:r>
              <a:rPr lang="nb-NO" sz="3000" dirty="0" err="1"/>
              <a:t>theories</a:t>
            </a:r>
            <a:r>
              <a:rPr lang="nb-NO" sz="3000" dirty="0"/>
              <a:t> and </a:t>
            </a:r>
            <a:r>
              <a:rPr lang="nb-NO" sz="3000" dirty="0" err="1"/>
              <a:t>principles</a:t>
            </a:r>
            <a:r>
              <a:rPr lang="nb-NO" sz="3000" dirty="0"/>
              <a:t> </a:t>
            </a:r>
            <a:r>
              <a:rPr lang="nb-NO" sz="3000" dirty="0" err="1"/>
              <a:t>with</a:t>
            </a:r>
            <a:r>
              <a:rPr lang="nb-NO" sz="3000" dirty="0"/>
              <a:t> </a:t>
            </a:r>
            <a:r>
              <a:rPr lang="nb-NO" sz="3000" dirty="0" err="1"/>
              <a:t>subject</a:t>
            </a:r>
            <a:r>
              <a:rPr lang="nb-NO" sz="3000" dirty="0"/>
              <a:t> </a:t>
            </a:r>
            <a:r>
              <a:rPr lang="nb-NO" sz="3000" dirty="0" err="1"/>
              <a:t>didactics</a:t>
            </a:r>
            <a:endParaRPr lang="nb-NO" sz="3000" dirty="0"/>
          </a:p>
          <a:p>
            <a:pPr marL="0" indent="0">
              <a:buNone/>
            </a:pPr>
            <a:r>
              <a:rPr lang="nb-NO" sz="3000" dirty="0"/>
              <a:t>Students plan a </a:t>
            </a:r>
            <a:r>
              <a:rPr lang="nb-NO" sz="3000" dirty="0" err="1"/>
              <a:t>lesson</a:t>
            </a:r>
            <a:r>
              <a:rPr lang="nb-NO" sz="3000" dirty="0"/>
              <a:t> in </a:t>
            </a:r>
            <a:r>
              <a:rPr lang="nb-NO" sz="3000" dirty="0" err="1"/>
              <a:t>one</a:t>
            </a:r>
            <a:r>
              <a:rPr lang="nb-NO" sz="3000" dirty="0"/>
              <a:t> </a:t>
            </a:r>
            <a:r>
              <a:rPr lang="nb-NO" sz="3000" dirty="0" err="1"/>
              <a:t>of</a:t>
            </a:r>
            <a:r>
              <a:rPr lang="nb-NO" sz="3000" dirty="0"/>
              <a:t> </a:t>
            </a:r>
            <a:r>
              <a:rPr lang="nb-NO" sz="3000" dirty="0" err="1"/>
              <a:t>their</a:t>
            </a:r>
            <a:r>
              <a:rPr lang="nb-NO" sz="3000" dirty="0"/>
              <a:t> </a:t>
            </a:r>
            <a:r>
              <a:rPr lang="nb-NO" sz="3000" dirty="0" err="1"/>
              <a:t>subjects</a:t>
            </a:r>
            <a:r>
              <a:rPr lang="nb-NO" sz="3000" dirty="0"/>
              <a:t> </a:t>
            </a:r>
            <a:r>
              <a:rPr lang="nb-NO" sz="3000" dirty="0" err="1"/>
              <a:t>based</a:t>
            </a:r>
            <a:r>
              <a:rPr lang="nb-NO" sz="3000" dirty="0"/>
              <a:t> </a:t>
            </a:r>
            <a:r>
              <a:rPr lang="nb-NO" sz="3000" dirty="0" err="1"/>
              <a:t>on</a:t>
            </a:r>
            <a:r>
              <a:rPr lang="nb-NO" sz="3000" dirty="0"/>
              <a:t> </a:t>
            </a:r>
            <a:r>
              <a:rPr lang="nb-NO" sz="3000" dirty="0" err="1"/>
              <a:t>what</a:t>
            </a:r>
            <a:r>
              <a:rPr lang="nb-NO" sz="3000" dirty="0"/>
              <a:t> </a:t>
            </a:r>
            <a:r>
              <a:rPr lang="nb-NO" sz="3000" dirty="0" err="1"/>
              <a:t>they</a:t>
            </a:r>
            <a:r>
              <a:rPr lang="nb-NO" sz="3000" dirty="0"/>
              <a:t> </a:t>
            </a:r>
            <a:r>
              <a:rPr lang="nb-NO" sz="3000" dirty="0" err="1"/>
              <a:t>know</a:t>
            </a:r>
            <a:r>
              <a:rPr lang="nb-NO" sz="3000" dirty="0"/>
              <a:t> </a:t>
            </a:r>
            <a:r>
              <a:rPr lang="nb-NO" sz="3000" dirty="0" err="1"/>
              <a:t>about</a:t>
            </a:r>
            <a:r>
              <a:rPr lang="nb-NO" sz="3000" dirty="0"/>
              <a:t> </a:t>
            </a:r>
            <a:r>
              <a:rPr lang="nb-NO" sz="3000" dirty="0" err="1"/>
              <a:t>the</a:t>
            </a:r>
            <a:r>
              <a:rPr lang="nb-NO" sz="3000" dirty="0"/>
              <a:t> </a:t>
            </a:r>
            <a:r>
              <a:rPr lang="nb-NO" sz="3000" dirty="0" err="1"/>
              <a:t>subject</a:t>
            </a:r>
            <a:r>
              <a:rPr lang="nb-NO" sz="3000" dirty="0"/>
              <a:t>, </a:t>
            </a:r>
            <a:r>
              <a:rPr lang="nb-NO" sz="3000" dirty="0" err="1"/>
              <a:t>the</a:t>
            </a:r>
            <a:r>
              <a:rPr lang="nb-NO" sz="3000" dirty="0"/>
              <a:t> </a:t>
            </a:r>
            <a:r>
              <a:rPr lang="nb-NO" sz="3000" dirty="0" err="1"/>
              <a:t>subject</a:t>
            </a:r>
            <a:r>
              <a:rPr lang="nb-NO" sz="3000" dirty="0"/>
              <a:t> curriculum and </a:t>
            </a:r>
            <a:r>
              <a:rPr lang="nb-NO" sz="3000" dirty="0" err="1"/>
              <a:t>the</a:t>
            </a:r>
            <a:r>
              <a:rPr lang="nb-NO" sz="3000" dirty="0"/>
              <a:t> </a:t>
            </a:r>
            <a:r>
              <a:rPr lang="nb-NO" sz="3000" dirty="0" err="1"/>
              <a:t>principles</a:t>
            </a:r>
            <a:r>
              <a:rPr lang="nb-NO" sz="3000" dirty="0"/>
              <a:t> and </a:t>
            </a:r>
            <a:r>
              <a:rPr lang="nb-NO" sz="3000" dirty="0" err="1"/>
              <a:t>methods</a:t>
            </a:r>
            <a:r>
              <a:rPr lang="nb-NO" sz="3000" dirty="0"/>
              <a:t> for </a:t>
            </a:r>
            <a:r>
              <a:rPr lang="nb-NO" sz="3000" dirty="0" err="1"/>
              <a:t>the</a:t>
            </a:r>
            <a:r>
              <a:rPr lang="nb-NO" sz="3000" dirty="0"/>
              <a:t> </a:t>
            </a:r>
            <a:r>
              <a:rPr lang="nb-NO" sz="3000" dirty="0" err="1"/>
              <a:t>teaching</a:t>
            </a:r>
            <a:r>
              <a:rPr lang="nb-NO" sz="3000" dirty="0"/>
              <a:t> </a:t>
            </a:r>
            <a:r>
              <a:rPr lang="nb-NO" sz="3000" dirty="0" err="1"/>
              <a:t>of</a:t>
            </a:r>
            <a:r>
              <a:rPr lang="nb-NO" sz="3000" dirty="0"/>
              <a:t> </a:t>
            </a:r>
            <a:r>
              <a:rPr lang="nb-NO" sz="3000" dirty="0" err="1"/>
              <a:t>the</a:t>
            </a:r>
            <a:r>
              <a:rPr lang="nb-NO" sz="3000" dirty="0"/>
              <a:t> </a:t>
            </a:r>
            <a:r>
              <a:rPr lang="nb-NO" sz="3000" dirty="0" err="1"/>
              <a:t>subject</a:t>
            </a:r>
            <a:r>
              <a:rPr lang="nb-NO" sz="3000" dirty="0"/>
              <a:t> – </a:t>
            </a:r>
            <a:r>
              <a:rPr lang="nb-NO" sz="3000" dirty="0" err="1"/>
              <a:t>but</a:t>
            </a:r>
            <a:r>
              <a:rPr lang="nb-NO" sz="3000" dirty="0"/>
              <a:t> </a:t>
            </a:r>
            <a:r>
              <a:rPr lang="nb-NO" sz="3000" dirty="0" err="1"/>
              <a:t>they</a:t>
            </a:r>
            <a:r>
              <a:rPr lang="nb-NO" sz="3000" dirty="0"/>
              <a:t> </a:t>
            </a:r>
            <a:r>
              <a:rPr lang="nb-NO" sz="3000" dirty="0" err="1"/>
              <a:t>also</a:t>
            </a:r>
            <a:r>
              <a:rPr lang="nb-NO" sz="3000" dirty="0"/>
              <a:t> </a:t>
            </a:r>
            <a:r>
              <a:rPr lang="nb-NO" sz="3000" dirty="0" err="1"/>
              <a:t>use</a:t>
            </a:r>
            <a:r>
              <a:rPr lang="nb-NO" sz="3000" dirty="0"/>
              <a:t> </a:t>
            </a:r>
            <a:r>
              <a:rPr lang="nb-NO" sz="3000" dirty="0" err="1"/>
              <a:t>their</a:t>
            </a:r>
            <a:r>
              <a:rPr lang="nb-NO" sz="3000" dirty="0"/>
              <a:t> </a:t>
            </a:r>
            <a:r>
              <a:rPr lang="nb-NO" sz="3000" dirty="0" err="1"/>
              <a:t>pedagogical</a:t>
            </a:r>
            <a:r>
              <a:rPr lang="nb-NO" sz="3000" dirty="0"/>
              <a:t> </a:t>
            </a:r>
            <a:r>
              <a:rPr lang="nb-NO" sz="3000" dirty="0" err="1"/>
              <a:t>knowledge</a:t>
            </a:r>
            <a:r>
              <a:rPr lang="nb-NO" sz="3000" dirty="0"/>
              <a:t> e.g. </a:t>
            </a:r>
            <a:r>
              <a:rPr lang="nb-NO" sz="3000" dirty="0" err="1"/>
              <a:t>about</a:t>
            </a:r>
            <a:r>
              <a:rPr lang="nb-NO" sz="3000" dirty="0"/>
              <a:t> </a:t>
            </a:r>
            <a:r>
              <a:rPr lang="nb-NO" sz="3000" dirty="0" err="1"/>
              <a:t>learning</a:t>
            </a:r>
            <a:r>
              <a:rPr lang="nb-NO" sz="3000" dirty="0"/>
              <a:t>, </a:t>
            </a:r>
            <a:r>
              <a:rPr lang="nb-NO" sz="3000" dirty="0" err="1"/>
              <a:t>motivation</a:t>
            </a:r>
            <a:r>
              <a:rPr lang="nb-NO" sz="3000" dirty="0"/>
              <a:t> and </a:t>
            </a:r>
            <a:r>
              <a:rPr lang="nb-NO" sz="3000" dirty="0" err="1"/>
              <a:t>lesson</a:t>
            </a:r>
            <a:r>
              <a:rPr lang="nb-NO" sz="3000" dirty="0"/>
              <a:t> planning. </a:t>
            </a:r>
          </a:p>
          <a:p>
            <a:pPr marL="0" indent="0">
              <a:buNone/>
            </a:pPr>
            <a:r>
              <a:rPr lang="nb-NO" sz="3000" dirty="0"/>
              <a:t>Students’ and </a:t>
            </a:r>
            <a:r>
              <a:rPr lang="nb-NO" sz="3000" dirty="0" err="1"/>
              <a:t>university</a:t>
            </a:r>
            <a:r>
              <a:rPr lang="nb-NO" sz="3000" dirty="0"/>
              <a:t> </a:t>
            </a:r>
            <a:r>
              <a:rPr lang="nb-NO" sz="3000" dirty="0" err="1"/>
              <a:t>teacher</a:t>
            </a:r>
            <a:r>
              <a:rPr lang="nb-NO" sz="3000" dirty="0"/>
              <a:t> feedback during micro-</a:t>
            </a:r>
            <a:r>
              <a:rPr lang="nb-NO" sz="3000" dirty="0" err="1"/>
              <a:t>teaching</a:t>
            </a:r>
            <a:r>
              <a:rPr lang="nb-NO" sz="3000" dirty="0"/>
              <a:t> </a:t>
            </a:r>
            <a:r>
              <a:rPr lang="nb-NO" sz="3000" dirty="0" err="1"/>
              <a:t>draws</a:t>
            </a:r>
            <a:r>
              <a:rPr lang="nb-NO" sz="3000" dirty="0"/>
              <a:t> </a:t>
            </a:r>
            <a:r>
              <a:rPr lang="nb-NO" sz="3000" dirty="0" err="1"/>
              <a:t>on</a:t>
            </a:r>
            <a:r>
              <a:rPr lang="nb-NO" sz="3000" dirty="0"/>
              <a:t> </a:t>
            </a:r>
            <a:r>
              <a:rPr lang="nb-NO" sz="3000" dirty="0" err="1"/>
              <a:t>both</a:t>
            </a:r>
            <a:r>
              <a:rPr lang="nb-NO" sz="3000" dirty="0"/>
              <a:t> </a:t>
            </a:r>
            <a:r>
              <a:rPr lang="nb-NO" sz="3000" dirty="0" err="1"/>
              <a:t>domains</a:t>
            </a:r>
            <a:r>
              <a:rPr lang="nb-NO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5545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7721DA0-FA32-4F1C-8A78-042E58056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Questions?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6BEC27B-B96E-4C57-944D-7969E7DF2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3000" dirty="0" err="1"/>
              <a:t>Please</a:t>
            </a:r>
            <a:r>
              <a:rPr lang="nb-NO" sz="3000" dirty="0"/>
              <a:t> send an email to</a:t>
            </a:r>
            <a:br>
              <a:rPr lang="nb-NO" sz="3000" dirty="0"/>
            </a:br>
            <a:r>
              <a:rPr lang="nb-NO" sz="3000" dirty="0">
                <a:hlinkClick r:id="rId2"/>
              </a:rPr>
              <a:t>gerked@ils.uio.no</a:t>
            </a:r>
            <a:r>
              <a:rPr lang="nb-NO" sz="3000" dirty="0"/>
              <a:t> or </a:t>
            </a:r>
            <a:r>
              <a:rPr lang="nb-NO" sz="3000" dirty="0">
                <a:hlinkClick r:id="rId3"/>
              </a:rPr>
              <a:t>i.k.r.hatlevik@ils.uio.no</a:t>
            </a:r>
            <a:r>
              <a:rPr lang="nb-NO" sz="3000" dirty="0"/>
              <a:t>.</a:t>
            </a:r>
          </a:p>
          <a:p>
            <a:pPr marL="0" indent="0">
              <a:buNone/>
            </a:pPr>
            <a:endParaRPr lang="nb-NO" sz="3000" dirty="0"/>
          </a:p>
        </p:txBody>
      </p:sp>
    </p:spTree>
    <p:extLst>
      <p:ext uri="{BB962C8B-B14F-4D97-AF65-F5344CB8AC3E}">
        <p14:creationId xmlns:p14="http://schemas.microsoft.com/office/powerpoint/2010/main" val="2015821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 this presentation…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0971"/>
            <a:ext cx="7659757" cy="38267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3200" dirty="0">
                <a:solidFill>
                  <a:srgbClr val="303030"/>
                </a:solidFill>
                <a:latin typeface="Calibri "/>
              </a:rPr>
              <a:t>...</a:t>
            </a:r>
            <a:r>
              <a:rPr lang="nb-NO" sz="3200" dirty="0" err="1">
                <a:solidFill>
                  <a:srgbClr val="303030"/>
                </a:solidFill>
                <a:latin typeface="Calibri "/>
              </a:rPr>
              <a:t>we</a:t>
            </a:r>
            <a:r>
              <a:rPr lang="nb-NO" sz="3200" dirty="0">
                <a:solidFill>
                  <a:srgbClr val="303030"/>
                </a:solidFill>
                <a:latin typeface="Calibri "/>
              </a:rPr>
              <a:t> </a:t>
            </a:r>
            <a:r>
              <a:rPr lang="nb-NO" sz="3200" dirty="0" err="1">
                <a:solidFill>
                  <a:srgbClr val="303030"/>
                </a:solidFill>
                <a:latin typeface="Calibri "/>
              </a:rPr>
              <a:t>will</a:t>
            </a:r>
            <a:r>
              <a:rPr lang="nb-NO" sz="3200" dirty="0">
                <a:solidFill>
                  <a:srgbClr val="303030"/>
                </a:solidFill>
                <a:latin typeface="Calibri "/>
              </a:rPr>
              <a:t> show</a:t>
            </a:r>
            <a:br>
              <a:rPr lang="nb-NO" sz="3200" dirty="0">
                <a:solidFill>
                  <a:srgbClr val="303030"/>
                </a:solidFill>
                <a:latin typeface="Calibri "/>
              </a:rPr>
            </a:br>
            <a:endParaRPr lang="nb-NO" sz="3200" dirty="0">
              <a:solidFill>
                <a:srgbClr val="303030"/>
              </a:solidFill>
              <a:latin typeface="Calibri "/>
            </a:endParaRPr>
          </a:p>
          <a:p>
            <a:r>
              <a:rPr lang="nb-NO" sz="3200" i="1" dirty="0">
                <a:solidFill>
                  <a:srgbClr val="303030"/>
                </a:solidFill>
                <a:latin typeface="Calibri "/>
              </a:rPr>
              <a:t>How </a:t>
            </a:r>
            <a:r>
              <a:rPr lang="nb-NO" sz="3200" b="1" i="1" dirty="0">
                <a:solidFill>
                  <a:srgbClr val="303030"/>
                </a:solidFill>
                <a:latin typeface="Calibri "/>
              </a:rPr>
              <a:t>micro-</a:t>
            </a:r>
            <a:r>
              <a:rPr lang="nb-NO" sz="3200" b="1" i="1" dirty="0" err="1">
                <a:solidFill>
                  <a:srgbClr val="303030"/>
                </a:solidFill>
                <a:latin typeface="Calibri "/>
              </a:rPr>
              <a:t>teaching</a:t>
            </a:r>
            <a:r>
              <a:rPr lang="nb-NO" sz="3200" i="1" dirty="0">
                <a:solidFill>
                  <a:srgbClr val="303030"/>
                </a:solidFill>
                <a:latin typeface="Calibri "/>
              </a:rPr>
              <a:t> </a:t>
            </a:r>
            <a:r>
              <a:rPr lang="nb-NO" sz="3200" i="1" dirty="0" err="1">
                <a:solidFill>
                  <a:srgbClr val="303030"/>
                </a:solidFill>
                <a:latin typeface="Calibri "/>
              </a:rPr>
              <a:t>works</a:t>
            </a:r>
            <a:endParaRPr lang="nb-NO" sz="3200" i="1" dirty="0">
              <a:solidFill>
                <a:srgbClr val="303030"/>
              </a:solidFill>
              <a:latin typeface="Calibri "/>
            </a:endParaRPr>
          </a:p>
          <a:p>
            <a:r>
              <a:rPr lang="nb-NO" sz="3200" i="1" dirty="0" err="1">
                <a:solidFill>
                  <a:srgbClr val="303030"/>
                </a:solidFill>
                <a:latin typeface="Calibri "/>
              </a:rPr>
              <a:t>Which</a:t>
            </a:r>
            <a:r>
              <a:rPr lang="nb-NO" sz="3200" i="1" dirty="0">
                <a:solidFill>
                  <a:srgbClr val="303030"/>
                </a:solidFill>
                <a:latin typeface="Calibri "/>
              </a:rPr>
              <a:t> </a:t>
            </a:r>
            <a:r>
              <a:rPr lang="nb-NO" sz="3200" i="1" dirty="0" err="1">
                <a:solidFill>
                  <a:srgbClr val="303030"/>
                </a:solidFill>
                <a:latin typeface="Calibri "/>
              </a:rPr>
              <a:t>role</a:t>
            </a:r>
            <a:r>
              <a:rPr lang="nb-NO" sz="3200" i="1" dirty="0">
                <a:solidFill>
                  <a:srgbClr val="303030"/>
                </a:solidFill>
                <a:latin typeface="Calibri "/>
              </a:rPr>
              <a:t> </a:t>
            </a:r>
            <a:r>
              <a:rPr lang="nb-NO" sz="3200" b="1" i="1" dirty="0" err="1">
                <a:solidFill>
                  <a:srgbClr val="303030"/>
                </a:solidFill>
                <a:latin typeface="Calibri "/>
              </a:rPr>
              <a:t>observation</a:t>
            </a:r>
            <a:r>
              <a:rPr lang="nb-NO" sz="3200" i="1" dirty="0">
                <a:solidFill>
                  <a:srgbClr val="303030"/>
                </a:solidFill>
                <a:latin typeface="Calibri "/>
              </a:rPr>
              <a:t> and </a:t>
            </a:r>
            <a:br>
              <a:rPr lang="nb-NO" sz="3200" i="1" dirty="0">
                <a:solidFill>
                  <a:srgbClr val="303030"/>
                </a:solidFill>
                <a:latin typeface="Calibri "/>
              </a:rPr>
            </a:br>
            <a:r>
              <a:rPr lang="nb-NO" sz="3200" b="1" i="1" dirty="0">
                <a:solidFill>
                  <a:srgbClr val="303030"/>
                </a:solidFill>
                <a:latin typeface="Calibri "/>
              </a:rPr>
              <a:t>peer-feedback </a:t>
            </a:r>
            <a:r>
              <a:rPr lang="nb-NO" sz="3200" i="1" dirty="0">
                <a:solidFill>
                  <a:srgbClr val="303030"/>
                </a:solidFill>
                <a:latin typeface="Calibri "/>
              </a:rPr>
              <a:t>play in micro-</a:t>
            </a:r>
            <a:r>
              <a:rPr lang="nb-NO" sz="3200" i="1" dirty="0" err="1">
                <a:solidFill>
                  <a:srgbClr val="303030"/>
                </a:solidFill>
                <a:latin typeface="Calibri "/>
              </a:rPr>
              <a:t>teaching</a:t>
            </a:r>
            <a:endParaRPr lang="nb-NO" sz="3200" i="1" dirty="0">
              <a:solidFill>
                <a:srgbClr val="303030"/>
              </a:solidFill>
              <a:latin typeface="Calibri "/>
            </a:endParaRPr>
          </a:p>
          <a:p>
            <a:r>
              <a:rPr lang="nb-NO" sz="3200" i="1" dirty="0">
                <a:solidFill>
                  <a:srgbClr val="303030"/>
                </a:solidFill>
                <a:latin typeface="Calibri "/>
              </a:rPr>
              <a:t>How micro-</a:t>
            </a:r>
            <a:r>
              <a:rPr lang="nb-NO" sz="3200" i="1" dirty="0" err="1">
                <a:solidFill>
                  <a:srgbClr val="303030"/>
                </a:solidFill>
                <a:latin typeface="Calibri "/>
              </a:rPr>
              <a:t>teaching</a:t>
            </a:r>
            <a:r>
              <a:rPr lang="nb-NO" sz="3200" i="1" dirty="0">
                <a:solidFill>
                  <a:srgbClr val="303030"/>
                </a:solidFill>
                <a:latin typeface="Calibri "/>
              </a:rPr>
              <a:t> </a:t>
            </a:r>
            <a:r>
              <a:rPr lang="nb-NO" sz="3200" i="1" dirty="0" err="1">
                <a:solidFill>
                  <a:srgbClr val="303030"/>
                </a:solidFill>
                <a:latin typeface="Calibri "/>
              </a:rPr>
              <a:t>contributes</a:t>
            </a:r>
            <a:r>
              <a:rPr lang="nb-NO" sz="3200" i="1" dirty="0">
                <a:solidFill>
                  <a:srgbClr val="303030"/>
                </a:solidFill>
                <a:latin typeface="Calibri "/>
              </a:rPr>
              <a:t> </a:t>
            </a:r>
            <a:br>
              <a:rPr lang="nb-NO" sz="3200" i="1" dirty="0">
                <a:solidFill>
                  <a:srgbClr val="303030"/>
                </a:solidFill>
                <a:latin typeface="Calibri "/>
              </a:rPr>
            </a:br>
            <a:r>
              <a:rPr lang="nb-NO" sz="3200" i="1" dirty="0">
                <a:solidFill>
                  <a:srgbClr val="303030"/>
                </a:solidFill>
                <a:latin typeface="Calibri "/>
              </a:rPr>
              <a:t>to </a:t>
            </a:r>
            <a:r>
              <a:rPr lang="nb-NO" sz="3200" b="1" i="1" dirty="0" err="1">
                <a:solidFill>
                  <a:srgbClr val="303030"/>
                </a:solidFill>
                <a:latin typeface="Calibri "/>
              </a:rPr>
              <a:t>coherence</a:t>
            </a:r>
            <a:r>
              <a:rPr lang="nb-NO" sz="3200" i="1" dirty="0">
                <a:solidFill>
                  <a:srgbClr val="303030"/>
                </a:solidFill>
                <a:latin typeface="Calibri "/>
              </a:rPr>
              <a:t> in </a:t>
            </a:r>
            <a:r>
              <a:rPr lang="nb-NO" sz="3200" i="1" dirty="0" err="1">
                <a:solidFill>
                  <a:srgbClr val="303030"/>
                </a:solidFill>
                <a:latin typeface="Calibri "/>
              </a:rPr>
              <a:t>teacher</a:t>
            </a:r>
            <a:r>
              <a:rPr lang="nb-NO" sz="3200" i="1" dirty="0">
                <a:solidFill>
                  <a:srgbClr val="303030"/>
                </a:solidFill>
                <a:latin typeface="Calibri "/>
              </a:rPr>
              <a:t> </a:t>
            </a:r>
            <a:r>
              <a:rPr lang="nb-NO" sz="3200" i="1" dirty="0" err="1">
                <a:solidFill>
                  <a:srgbClr val="303030"/>
                </a:solidFill>
                <a:latin typeface="Calibri "/>
              </a:rPr>
              <a:t>education</a:t>
            </a:r>
            <a:endParaRPr lang="nb-NO" sz="3200" i="1" dirty="0">
              <a:solidFill>
                <a:srgbClr val="303030"/>
              </a:solidFill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061367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But first…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0971"/>
            <a:ext cx="7659757" cy="38267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3200" dirty="0">
                <a:solidFill>
                  <a:srgbClr val="303030"/>
                </a:solidFill>
                <a:latin typeface="Calibri "/>
              </a:rPr>
              <a:t>…</a:t>
            </a:r>
            <a:r>
              <a:rPr lang="nb-NO" sz="3200" dirty="0" err="1">
                <a:solidFill>
                  <a:srgbClr val="303030"/>
                </a:solidFill>
                <a:latin typeface="Calibri "/>
              </a:rPr>
              <a:t>some</a:t>
            </a:r>
            <a:r>
              <a:rPr lang="nb-NO" sz="3200" dirty="0">
                <a:solidFill>
                  <a:srgbClr val="303030"/>
                </a:solidFill>
                <a:latin typeface="Calibri "/>
              </a:rPr>
              <a:t> </a:t>
            </a:r>
            <a:r>
              <a:rPr lang="nb-NO" sz="3200" dirty="0" err="1">
                <a:solidFill>
                  <a:srgbClr val="303030"/>
                </a:solidFill>
                <a:latin typeface="Calibri "/>
              </a:rPr>
              <a:t>background</a:t>
            </a:r>
            <a:r>
              <a:rPr lang="nb-NO" sz="3200" dirty="0">
                <a:solidFill>
                  <a:srgbClr val="303030"/>
                </a:solidFill>
                <a:latin typeface="Calibri "/>
              </a:rPr>
              <a:t> </a:t>
            </a:r>
            <a:r>
              <a:rPr lang="nb-NO" sz="3200" dirty="0" err="1">
                <a:solidFill>
                  <a:srgbClr val="303030"/>
                </a:solidFill>
                <a:latin typeface="Calibri "/>
              </a:rPr>
              <a:t>information</a:t>
            </a:r>
            <a:r>
              <a:rPr lang="nb-NO" sz="3200" dirty="0">
                <a:solidFill>
                  <a:srgbClr val="303030"/>
                </a:solidFill>
                <a:latin typeface="Calibri "/>
              </a:rPr>
              <a:t> </a:t>
            </a:r>
            <a:r>
              <a:rPr lang="nb-NO" sz="3200" dirty="0" err="1">
                <a:solidFill>
                  <a:srgbClr val="303030"/>
                </a:solidFill>
                <a:latin typeface="Calibri "/>
              </a:rPr>
              <a:t>about</a:t>
            </a:r>
            <a:r>
              <a:rPr lang="nb-NO" sz="3200" dirty="0">
                <a:solidFill>
                  <a:srgbClr val="303030"/>
                </a:solidFill>
                <a:latin typeface="Calibri "/>
              </a:rPr>
              <a:t> </a:t>
            </a:r>
            <a:r>
              <a:rPr lang="nb-NO" sz="3200" dirty="0" err="1">
                <a:solidFill>
                  <a:srgbClr val="303030"/>
                </a:solidFill>
                <a:latin typeface="Calibri "/>
              </a:rPr>
              <a:t>our</a:t>
            </a:r>
            <a:r>
              <a:rPr lang="nb-NO" sz="3200" dirty="0">
                <a:solidFill>
                  <a:srgbClr val="303030"/>
                </a:solidFill>
                <a:latin typeface="Calibri "/>
              </a:rPr>
              <a:t> </a:t>
            </a:r>
            <a:r>
              <a:rPr lang="nb-NO" sz="3200" dirty="0" err="1">
                <a:solidFill>
                  <a:srgbClr val="303030"/>
                </a:solidFill>
                <a:latin typeface="Calibri "/>
              </a:rPr>
              <a:t>teacher</a:t>
            </a:r>
            <a:r>
              <a:rPr lang="nb-NO" sz="3200" dirty="0">
                <a:solidFill>
                  <a:srgbClr val="303030"/>
                </a:solidFill>
                <a:latin typeface="Calibri "/>
              </a:rPr>
              <a:t> </a:t>
            </a:r>
            <a:r>
              <a:rPr lang="nb-NO" sz="3200" dirty="0" err="1">
                <a:solidFill>
                  <a:srgbClr val="303030"/>
                </a:solidFill>
                <a:latin typeface="Calibri "/>
              </a:rPr>
              <a:t>education</a:t>
            </a:r>
            <a:r>
              <a:rPr lang="nb-NO" sz="3200" dirty="0">
                <a:solidFill>
                  <a:srgbClr val="303030"/>
                </a:solidFill>
                <a:latin typeface="Calibri "/>
              </a:rPr>
              <a:t> programs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3939262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Teacher education at the University of Oslo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0971"/>
            <a:ext cx="8951843" cy="3826778"/>
          </a:xfrm>
        </p:spPr>
        <p:txBody>
          <a:bodyPr>
            <a:normAutofit/>
          </a:bodyPr>
          <a:lstStyle/>
          <a:p>
            <a:r>
              <a:rPr lang="nb-NO" sz="3200" dirty="0"/>
              <a:t>A five-</a:t>
            </a:r>
            <a:r>
              <a:rPr lang="nb-NO" sz="3200" dirty="0" err="1"/>
              <a:t>year</a:t>
            </a:r>
            <a:r>
              <a:rPr lang="nb-NO" sz="3200" dirty="0"/>
              <a:t> </a:t>
            </a:r>
            <a:r>
              <a:rPr lang="nb-NO" sz="3200" dirty="0" err="1"/>
              <a:t>integrated</a:t>
            </a:r>
            <a:r>
              <a:rPr lang="nb-NO" sz="3200" dirty="0"/>
              <a:t> MA program (</a:t>
            </a:r>
            <a:r>
              <a:rPr lang="nb-NO" sz="3200" dirty="0" err="1"/>
              <a:t>two</a:t>
            </a:r>
            <a:r>
              <a:rPr lang="nb-NO" sz="3200" dirty="0"/>
              <a:t> </a:t>
            </a:r>
            <a:r>
              <a:rPr lang="nb-NO" sz="3200" dirty="0" err="1"/>
              <a:t>subjects</a:t>
            </a:r>
            <a:r>
              <a:rPr lang="nb-NO" sz="3200" dirty="0"/>
              <a:t>)</a:t>
            </a:r>
          </a:p>
          <a:p>
            <a:r>
              <a:rPr lang="nb-NO" sz="3200" dirty="0"/>
              <a:t>A one-</a:t>
            </a:r>
            <a:r>
              <a:rPr lang="nb-NO" sz="3200" dirty="0" err="1"/>
              <a:t>year</a:t>
            </a:r>
            <a:r>
              <a:rPr lang="nb-NO" sz="3200" dirty="0"/>
              <a:t> post-MA program (</a:t>
            </a:r>
            <a:r>
              <a:rPr lang="nb-NO" sz="3200" dirty="0" err="1"/>
              <a:t>one</a:t>
            </a:r>
            <a:r>
              <a:rPr lang="nb-NO" sz="3200" dirty="0"/>
              <a:t> or </a:t>
            </a:r>
            <a:r>
              <a:rPr lang="nb-NO" sz="3200" dirty="0" err="1"/>
              <a:t>two</a:t>
            </a:r>
            <a:r>
              <a:rPr lang="nb-NO" sz="3200" dirty="0"/>
              <a:t> </a:t>
            </a:r>
            <a:r>
              <a:rPr lang="nb-NO" sz="3200" dirty="0" err="1"/>
              <a:t>subjects</a:t>
            </a:r>
            <a:r>
              <a:rPr lang="nb-NO" sz="3200" dirty="0"/>
              <a:t>)</a:t>
            </a:r>
            <a:br>
              <a:rPr lang="nb-NO" sz="3200" dirty="0"/>
            </a:br>
            <a:endParaRPr lang="nb-NO" sz="3200" dirty="0"/>
          </a:p>
          <a:p>
            <a:r>
              <a:rPr lang="nb-NO" sz="3200" dirty="0"/>
              <a:t>Staff at </a:t>
            </a:r>
            <a:r>
              <a:rPr lang="nb-NO" sz="3200" dirty="0" err="1"/>
              <a:t>the</a:t>
            </a:r>
            <a:r>
              <a:rPr lang="nb-NO" sz="3200" dirty="0"/>
              <a:t> Department </a:t>
            </a:r>
            <a:r>
              <a:rPr lang="nb-NO" sz="3200" dirty="0" err="1"/>
              <a:t>of</a:t>
            </a:r>
            <a:r>
              <a:rPr lang="nb-NO" sz="3200" dirty="0"/>
              <a:t> </a:t>
            </a:r>
            <a:r>
              <a:rPr lang="nb-NO" sz="3200" dirty="0" err="1"/>
              <a:t>Teacher</a:t>
            </a:r>
            <a:r>
              <a:rPr lang="nb-NO" sz="3200" dirty="0"/>
              <a:t> </a:t>
            </a:r>
            <a:r>
              <a:rPr lang="nb-NO" sz="3200" dirty="0" err="1"/>
              <a:t>Education</a:t>
            </a:r>
            <a:r>
              <a:rPr lang="nb-NO" sz="3200" dirty="0"/>
              <a:t> and School Research </a:t>
            </a:r>
            <a:r>
              <a:rPr lang="nb-NO" sz="3200" dirty="0" err="1"/>
              <a:t>are</a:t>
            </a:r>
            <a:r>
              <a:rPr lang="nb-NO" sz="3200" dirty="0"/>
              <a:t> </a:t>
            </a:r>
            <a:r>
              <a:rPr lang="nb-NO" sz="3200" dirty="0" err="1"/>
              <a:t>experts</a:t>
            </a:r>
            <a:r>
              <a:rPr lang="nb-NO" sz="3200" dirty="0"/>
              <a:t> in </a:t>
            </a:r>
            <a:r>
              <a:rPr lang="nb-NO" sz="3200" b="1" dirty="0" err="1"/>
              <a:t>pedagogy</a:t>
            </a:r>
            <a:r>
              <a:rPr lang="nb-NO" sz="3200" dirty="0"/>
              <a:t> or </a:t>
            </a:r>
            <a:r>
              <a:rPr lang="nb-NO" sz="3200" b="1" dirty="0" err="1"/>
              <a:t>subject</a:t>
            </a:r>
            <a:r>
              <a:rPr lang="nb-NO" sz="3200" b="1" dirty="0"/>
              <a:t> </a:t>
            </a:r>
            <a:r>
              <a:rPr lang="nb-NO" sz="3200" b="1" dirty="0" err="1"/>
              <a:t>didactics</a:t>
            </a:r>
            <a:r>
              <a:rPr lang="nb-NO" sz="3200" dirty="0"/>
              <a:t> (PK, PCK)</a:t>
            </a:r>
          </a:p>
          <a:p>
            <a:r>
              <a:rPr lang="nb-NO" sz="3200" dirty="0"/>
              <a:t>Students </a:t>
            </a:r>
            <a:r>
              <a:rPr lang="nb-NO" sz="3200" dirty="0" err="1"/>
              <a:t>study</a:t>
            </a:r>
            <a:r>
              <a:rPr lang="nb-NO" sz="3200" dirty="0"/>
              <a:t> </a:t>
            </a:r>
            <a:r>
              <a:rPr lang="nb-NO" sz="3200" dirty="0" err="1"/>
              <a:t>subjects</a:t>
            </a:r>
            <a:r>
              <a:rPr lang="nb-NO" sz="3200" dirty="0"/>
              <a:t> (CK) at </a:t>
            </a:r>
            <a:r>
              <a:rPr lang="nb-NO" sz="3200" dirty="0" err="1"/>
              <a:t>other</a:t>
            </a:r>
            <a:r>
              <a:rPr lang="nb-NO" sz="3200" dirty="0"/>
              <a:t> </a:t>
            </a:r>
            <a:r>
              <a:rPr lang="nb-NO" sz="3200" dirty="0" err="1"/>
              <a:t>departments</a:t>
            </a:r>
            <a:r>
              <a:rPr lang="nb-NO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5039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Teacher education at the University of Oslo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0971"/>
            <a:ext cx="8951843" cy="3826778"/>
          </a:xfrm>
        </p:spPr>
        <p:txBody>
          <a:bodyPr>
            <a:normAutofit/>
          </a:bodyPr>
          <a:lstStyle/>
          <a:p>
            <a:r>
              <a:rPr lang="nb-NO" sz="3200" dirty="0"/>
              <a:t>Five-</a:t>
            </a:r>
            <a:r>
              <a:rPr lang="nb-NO" sz="3200" dirty="0" err="1"/>
              <a:t>year</a:t>
            </a:r>
            <a:r>
              <a:rPr lang="nb-NO" sz="3200" dirty="0"/>
              <a:t> </a:t>
            </a:r>
            <a:r>
              <a:rPr lang="nb-NO" sz="3200" dirty="0" err="1"/>
              <a:t>integrated</a:t>
            </a:r>
            <a:r>
              <a:rPr lang="nb-NO" sz="3200" dirty="0"/>
              <a:t> MA program</a:t>
            </a:r>
          </a:p>
          <a:p>
            <a:pPr marL="0" indent="0">
              <a:buNone/>
            </a:pPr>
            <a:br>
              <a:rPr lang="nb-NO" sz="3200" dirty="0"/>
            </a:b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r>
              <a:rPr lang="nb-NO" sz="3200" dirty="0"/>
              <a:t>One-</a:t>
            </a:r>
            <a:r>
              <a:rPr lang="nb-NO" sz="3200" dirty="0" err="1"/>
              <a:t>year</a:t>
            </a:r>
            <a:r>
              <a:rPr lang="nb-NO" sz="3200" dirty="0"/>
              <a:t> post-MA program </a:t>
            </a:r>
          </a:p>
          <a:p>
            <a:pPr marL="0" indent="0">
              <a:buNone/>
            </a:pPr>
            <a:endParaRPr lang="nb-NO" sz="3200" dirty="0"/>
          </a:p>
        </p:txBody>
      </p:sp>
      <p:sp>
        <p:nvSpPr>
          <p:cNvPr id="5" name="Rektangel: avrundede hjørner 4">
            <a:extLst>
              <a:ext uri="{FF2B5EF4-FFF2-40B4-BE49-F238E27FC236}">
                <a16:creationId xmlns:a16="http://schemas.microsoft.com/office/drawing/2014/main" id="{52F29FBE-5197-4D43-8C63-8476A8B679A5}"/>
              </a:ext>
            </a:extLst>
          </p:cNvPr>
          <p:cNvSpPr/>
          <p:nvPr/>
        </p:nvSpPr>
        <p:spPr>
          <a:xfrm>
            <a:off x="1182757" y="3140765"/>
            <a:ext cx="7275443" cy="10336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b="1" dirty="0"/>
              <a:t>CK</a:t>
            </a:r>
            <a:r>
              <a:rPr lang="nb-NO" dirty="0"/>
              <a:t>                                                                                 </a:t>
            </a:r>
          </a:p>
        </p:txBody>
      </p:sp>
      <p:sp>
        <p:nvSpPr>
          <p:cNvPr id="6" name="Rektangel: avrundede hjørner 5">
            <a:extLst>
              <a:ext uri="{FF2B5EF4-FFF2-40B4-BE49-F238E27FC236}">
                <a16:creationId xmlns:a16="http://schemas.microsoft.com/office/drawing/2014/main" id="{27E92D50-4D9A-4D96-B06D-F022AD1C2DAA}"/>
              </a:ext>
            </a:extLst>
          </p:cNvPr>
          <p:cNvSpPr/>
          <p:nvPr/>
        </p:nvSpPr>
        <p:spPr>
          <a:xfrm>
            <a:off x="1182757" y="5344018"/>
            <a:ext cx="7275443" cy="10336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b="1"/>
              <a:t>CK</a:t>
            </a:r>
            <a:endParaRPr lang="nb-NO" dirty="0"/>
          </a:p>
        </p:txBody>
      </p:sp>
      <p:sp>
        <p:nvSpPr>
          <p:cNvPr id="8" name="Rektangel: avrundede hjørner 7">
            <a:extLst>
              <a:ext uri="{FF2B5EF4-FFF2-40B4-BE49-F238E27FC236}">
                <a16:creationId xmlns:a16="http://schemas.microsoft.com/office/drawing/2014/main" id="{F8FC1C66-99BE-4BFF-B7A2-10B4CCBDFC17}"/>
              </a:ext>
            </a:extLst>
          </p:cNvPr>
          <p:cNvSpPr/>
          <p:nvPr/>
        </p:nvSpPr>
        <p:spPr>
          <a:xfrm>
            <a:off x="4860236" y="3005828"/>
            <a:ext cx="1500807" cy="1267998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/>
              <a:t>6th &amp; 7th</a:t>
            </a:r>
            <a:br>
              <a:rPr lang="nb-NO" b="1" dirty="0"/>
            </a:br>
            <a:r>
              <a:rPr lang="nb-NO" b="1" dirty="0"/>
              <a:t>semester</a:t>
            </a:r>
            <a:br>
              <a:rPr lang="nb-NO" b="1" dirty="0"/>
            </a:br>
            <a:r>
              <a:rPr lang="nb-NO" b="1" dirty="0"/>
              <a:t>PK &amp; </a:t>
            </a:r>
            <a:br>
              <a:rPr lang="nb-NO" b="1" dirty="0"/>
            </a:br>
            <a:r>
              <a:rPr lang="nb-NO" b="1" dirty="0"/>
              <a:t>PCK</a:t>
            </a:r>
          </a:p>
        </p:txBody>
      </p:sp>
      <p:sp>
        <p:nvSpPr>
          <p:cNvPr id="9" name="Rektangel: avrundede hjørner 8">
            <a:extLst>
              <a:ext uri="{FF2B5EF4-FFF2-40B4-BE49-F238E27FC236}">
                <a16:creationId xmlns:a16="http://schemas.microsoft.com/office/drawing/2014/main" id="{92A2940B-4A13-4C16-B14E-E7CF4E762D5C}"/>
              </a:ext>
            </a:extLst>
          </p:cNvPr>
          <p:cNvSpPr/>
          <p:nvPr/>
        </p:nvSpPr>
        <p:spPr>
          <a:xfrm>
            <a:off x="8633793" y="5226854"/>
            <a:ext cx="1500807" cy="1267998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/>
              <a:t>Post-MA </a:t>
            </a:r>
            <a:br>
              <a:rPr lang="nb-NO" b="1" dirty="0"/>
            </a:br>
            <a:r>
              <a:rPr lang="nb-NO" b="1" dirty="0"/>
              <a:t>1 </a:t>
            </a:r>
            <a:r>
              <a:rPr lang="nb-NO" b="1" dirty="0" err="1"/>
              <a:t>year</a:t>
            </a:r>
            <a:br>
              <a:rPr lang="nb-NO" b="1" dirty="0"/>
            </a:br>
            <a:r>
              <a:rPr lang="nb-NO" b="1" dirty="0"/>
              <a:t>PK &amp; </a:t>
            </a:r>
            <a:br>
              <a:rPr lang="nb-NO" b="1" dirty="0"/>
            </a:br>
            <a:r>
              <a:rPr lang="nb-NO" b="1" dirty="0"/>
              <a:t>PCK</a:t>
            </a:r>
          </a:p>
        </p:txBody>
      </p:sp>
      <p:sp>
        <p:nvSpPr>
          <p:cNvPr id="10" name="Rektangel: avrundede hjørner 9">
            <a:extLst>
              <a:ext uri="{FF2B5EF4-FFF2-40B4-BE49-F238E27FC236}">
                <a16:creationId xmlns:a16="http://schemas.microsoft.com/office/drawing/2014/main" id="{2D6033CA-8DF8-4B75-AEE8-14D77FE0AC53}"/>
              </a:ext>
            </a:extLst>
          </p:cNvPr>
          <p:cNvSpPr/>
          <p:nvPr/>
        </p:nvSpPr>
        <p:spPr>
          <a:xfrm>
            <a:off x="2607367" y="3023601"/>
            <a:ext cx="821633" cy="1267998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/>
              <a:t>3th </a:t>
            </a:r>
            <a:r>
              <a:rPr lang="nb-NO" b="1" dirty="0" err="1"/>
              <a:t>sem</a:t>
            </a:r>
            <a:r>
              <a:rPr lang="nb-NO" b="1" dirty="0"/>
              <a:t>.</a:t>
            </a:r>
            <a:br>
              <a:rPr lang="nb-NO" b="1" dirty="0"/>
            </a:br>
            <a:r>
              <a:rPr lang="nb-NO" b="1" dirty="0"/>
              <a:t>PK &amp; PCK</a:t>
            </a:r>
          </a:p>
        </p:txBody>
      </p:sp>
    </p:spTree>
    <p:extLst>
      <p:ext uri="{BB962C8B-B14F-4D97-AF65-F5344CB8AC3E}">
        <p14:creationId xmlns:p14="http://schemas.microsoft.com/office/powerpoint/2010/main" val="1039494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Micro-teaching    at the University of Oslo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0971"/>
            <a:ext cx="8951843" cy="3826778"/>
          </a:xfrm>
        </p:spPr>
        <p:txBody>
          <a:bodyPr>
            <a:normAutofit/>
          </a:bodyPr>
          <a:lstStyle/>
          <a:p>
            <a:r>
              <a:rPr lang="nb-NO" sz="3200" dirty="0"/>
              <a:t>Five-</a:t>
            </a:r>
            <a:r>
              <a:rPr lang="nb-NO" sz="3200" dirty="0" err="1"/>
              <a:t>year</a:t>
            </a:r>
            <a:r>
              <a:rPr lang="nb-NO" sz="3200" dirty="0"/>
              <a:t> </a:t>
            </a:r>
            <a:r>
              <a:rPr lang="nb-NO" sz="3200" dirty="0" err="1"/>
              <a:t>integrated</a:t>
            </a:r>
            <a:r>
              <a:rPr lang="nb-NO" sz="3200" dirty="0"/>
              <a:t> MA program</a:t>
            </a:r>
          </a:p>
          <a:p>
            <a:pPr marL="0" indent="0">
              <a:buNone/>
            </a:pPr>
            <a:br>
              <a:rPr lang="nb-NO" sz="3200" dirty="0"/>
            </a:br>
            <a:endParaRPr lang="nb-NO" sz="3200" dirty="0"/>
          </a:p>
          <a:p>
            <a:pPr marL="0" indent="0">
              <a:buNone/>
            </a:pPr>
            <a:endParaRPr lang="nb-NO" sz="3200" dirty="0"/>
          </a:p>
          <a:p>
            <a:r>
              <a:rPr lang="nb-NO" sz="3200" dirty="0"/>
              <a:t>One-</a:t>
            </a:r>
            <a:r>
              <a:rPr lang="nb-NO" sz="3200" dirty="0" err="1"/>
              <a:t>year</a:t>
            </a:r>
            <a:r>
              <a:rPr lang="nb-NO" sz="3200" dirty="0"/>
              <a:t> post-MA program </a:t>
            </a:r>
          </a:p>
          <a:p>
            <a:pPr marL="0" indent="0">
              <a:buNone/>
            </a:pPr>
            <a:endParaRPr lang="nb-NO" sz="3200" dirty="0"/>
          </a:p>
        </p:txBody>
      </p:sp>
      <p:sp>
        <p:nvSpPr>
          <p:cNvPr id="5" name="Rektangel: avrundede hjørner 4">
            <a:extLst>
              <a:ext uri="{FF2B5EF4-FFF2-40B4-BE49-F238E27FC236}">
                <a16:creationId xmlns:a16="http://schemas.microsoft.com/office/drawing/2014/main" id="{52F29FBE-5197-4D43-8C63-8476A8B679A5}"/>
              </a:ext>
            </a:extLst>
          </p:cNvPr>
          <p:cNvSpPr/>
          <p:nvPr/>
        </p:nvSpPr>
        <p:spPr>
          <a:xfrm>
            <a:off x="1182757" y="3140765"/>
            <a:ext cx="7275443" cy="10336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Rektangel: avrundede hjørner 5">
            <a:extLst>
              <a:ext uri="{FF2B5EF4-FFF2-40B4-BE49-F238E27FC236}">
                <a16:creationId xmlns:a16="http://schemas.microsoft.com/office/drawing/2014/main" id="{27E92D50-4D9A-4D96-B06D-F022AD1C2DAA}"/>
              </a:ext>
            </a:extLst>
          </p:cNvPr>
          <p:cNvSpPr/>
          <p:nvPr/>
        </p:nvSpPr>
        <p:spPr>
          <a:xfrm>
            <a:off x="1182757" y="5344018"/>
            <a:ext cx="7275443" cy="10336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8" name="Rektangel: avrundede hjørner 7">
            <a:extLst>
              <a:ext uri="{FF2B5EF4-FFF2-40B4-BE49-F238E27FC236}">
                <a16:creationId xmlns:a16="http://schemas.microsoft.com/office/drawing/2014/main" id="{F8FC1C66-99BE-4BFF-B7A2-10B4CCBDFC17}"/>
              </a:ext>
            </a:extLst>
          </p:cNvPr>
          <p:cNvSpPr/>
          <p:nvPr/>
        </p:nvSpPr>
        <p:spPr>
          <a:xfrm>
            <a:off x="4860236" y="3005828"/>
            <a:ext cx="1500807" cy="1267998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b="1" dirty="0"/>
          </a:p>
        </p:txBody>
      </p:sp>
      <p:sp>
        <p:nvSpPr>
          <p:cNvPr id="9" name="Rektangel: avrundede hjørner 8">
            <a:extLst>
              <a:ext uri="{FF2B5EF4-FFF2-40B4-BE49-F238E27FC236}">
                <a16:creationId xmlns:a16="http://schemas.microsoft.com/office/drawing/2014/main" id="{92A2940B-4A13-4C16-B14E-E7CF4E762D5C}"/>
              </a:ext>
            </a:extLst>
          </p:cNvPr>
          <p:cNvSpPr/>
          <p:nvPr/>
        </p:nvSpPr>
        <p:spPr>
          <a:xfrm>
            <a:off x="8633793" y="5226854"/>
            <a:ext cx="1500807" cy="1267998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b="1" dirty="0"/>
          </a:p>
        </p:txBody>
      </p:sp>
      <p:sp>
        <p:nvSpPr>
          <p:cNvPr id="10" name="Rektangel: avrundede hjørner 9">
            <a:extLst>
              <a:ext uri="{FF2B5EF4-FFF2-40B4-BE49-F238E27FC236}">
                <a16:creationId xmlns:a16="http://schemas.microsoft.com/office/drawing/2014/main" id="{2D6033CA-8DF8-4B75-AEE8-14D77FE0AC53}"/>
              </a:ext>
            </a:extLst>
          </p:cNvPr>
          <p:cNvSpPr/>
          <p:nvPr/>
        </p:nvSpPr>
        <p:spPr>
          <a:xfrm>
            <a:off x="2607367" y="3023601"/>
            <a:ext cx="821633" cy="1267998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b="1" dirty="0"/>
          </a:p>
        </p:txBody>
      </p:sp>
      <p:sp>
        <p:nvSpPr>
          <p:cNvPr id="4" name="Sekskant 3">
            <a:extLst>
              <a:ext uri="{FF2B5EF4-FFF2-40B4-BE49-F238E27FC236}">
                <a16:creationId xmlns:a16="http://schemas.microsoft.com/office/drawing/2014/main" id="{41335DC1-E5EB-4BBD-92F9-C0B8F30D72B4}"/>
              </a:ext>
            </a:extLst>
          </p:cNvPr>
          <p:cNvSpPr/>
          <p:nvPr/>
        </p:nvSpPr>
        <p:spPr>
          <a:xfrm>
            <a:off x="2724980" y="3458634"/>
            <a:ext cx="427382" cy="377687"/>
          </a:xfrm>
          <a:prstGeom prst="hexago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/>
              <a:t>M</a:t>
            </a:r>
          </a:p>
        </p:txBody>
      </p:sp>
      <p:sp>
        <p:nvSpPr>
          <p:cNvPr id="11" name="Sekskant 10">
            <a:extLst>
              <a:ext uri="{FF2B5EF4-FFF2-40B4-BE49-F238E27FC236}">
                <a16:creationId xmlns:a16="http://schemas.microsoft.com/office/drawing/2014/main" id="{1D213087-01F1-4556-89B1-209D21AF1466}"/>
              </a:ext>
            </a:extLst>
          </p:cNvPr>
          <p:cNvSpPr/>
          <p:nvPr/>
        </p:nvSpPr>
        <p:spPr>
          <a:xfrm>
            <a:off x="5001040" y="3458453"/>
            <a:ext cx="427382" cy="377687"/>
          </a:xfrm>
          <a:prstGeom prst="hexago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/>
              <a:t>M</a:t>
            </a:r>
            <a:endParaRPr lang="nb-NO"/>
          </a:p>
        </p:txBody>
      </p:sp>
      <p:sp>
        <p:nvSpPr>
          <p:cNvPr id="12" name="Sekskant 11">
            <a:extLst>
              <a:ext uri="{FF2B5EF4-FFF2-40B4-BE49-F238E27FC236}">
                <a16:creationId xmlns:a16="http://schemas.microsoft.com/office/drawing/2014/main" id="{2C35B791-2B98-48D4-891C-CC65D906CA7D}"/>
              </a:ext>
            </a:extLst>
          </p:cNvPr>
          <p:cNvSpPr/>
          <p:nvPr/>
        </p:nvSpPr>
        <p:spPr>
          <a:xfrm>
            <a:off x="8748095" y="5672009"/>
            <a:ext cx="427382" cy="377687"/>
          </a:xfrm>
          <a:prstGeom prst="hexago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/>
              <a:t>M</a:t>
            </a:r>
            <a:endParaRPr lang="nb-NO"/>
          </a:p>
        </p:txBody>
      </p:sp>
      <p:sp>
        <p:nvSpPr>
          <p:cNvPr id="13" name="Sekskant 12">
            <a:extLst>
              <a:ext uri="{FF2B5EF4-FFF2-40B4-BE49-F238E27FC236}">
                <a16:creationId xmlns:a16="http://schemas.microsoft.com/office/drawing/2014/main" id="{C19AC7EF-E03A-484B-87D4-42CA422D53F7}"/>
              </a:ext>
            </a:extLst>
          </p:cNvPr>
          <p:cNvSpPr/>
          <p:nvPr/>
        </p:nvSpPr>
        <p:spPr>
          <a:xfrm>
            <a:off x="4258918" y="1365565"/>
            <a:ext cx="427382" cy="377687"/>
          </a:xfrm>
          <a:prstGeom prst="hexago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/>
              <a:t>M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46266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does micro-teaching work?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0971"/>
            <a:ext cx="8951843" cy="3826778"/>
          </a:xfrm>
        </p:spPr>
        <p:txBody>
          <a:bodyPr>
            <a:normAutofit lnSpcReduction="10000"/>
          </a:bodyPr>
          <a:lstStyle/>
          <a:p>
            <a:r>
              <a:rPr lang="nb-NO" sz="3200" dirty="0"/>
              <a:t>Who: Small </a:t>
            </a:r>
            <a:r>
              <a:rPr lang="nb-NO" sz="3200" dirty="0" err="1"/>
              <a:t>groups</a:t>
            </a:r>
            <a:r>
              <a:rPr lang="nb-NO" sz="3200" dirty="0"/>
              <a:t> </a:t>
            </a:r>
            <a:r>
              <a:rPr lang="nb-NO" sz="3200" dirty="0" err="1"/>
              <a:t>of</a:t>
            </a:r>
            <a:r>
              <a:rPr lang="nb-NO" sz="3200" dirty="0"/>
              <a:t> students + </a:t>
            </a:r>
            <a:r>
              <a:rPr lang="nb-NO" sz="3200" dirty="0" err="1"/>
              <a:t>one</a:t>
            </a:r>
            <a:r>
              <a:rPr lang="nb-NO" sz="3200" dirty="0"/>
              <a:t> </a:t>
            </a:r>
            <a:r>
              <a:rPr lang="nb-NO" sz="3200" dirty="0" err="1"/>
              <a:t>university</a:t>
            </a:r>
            <a:r>
              <a:rPr lang="nb-NO" sz="3200" dirty="0"/>
              <a:t> </a:t>
            </a:r>
            <a:r>
              <a:rPr lang="nb-NO" sz="3200" dirty="0" err="1"/>
              <a:t>teacher</a:t>
            </a:r>
            <a:r>
              <a:rPr lang="nb-NO" sz="3200" dirty="0"/>
              <a:t> (or an </a:t>
            </a:r>
            <a:r>
              <a:rPr lang="nb-NO" sz="3200" dirty="0" err="1"/>
              <a:t>experienced</a:t>
            </a:r>
            <a:r>
              <a:rPr lang="nb-NO" sz="3200" dirty="0"/>
              <a:t> </a:t>
            </a:r>
            <a:r>
              <a:rPr lang="nb-NO" sz="3200" dirty="0" err="1"/>
              <a:t>subject</a:t>
            </a:r>
            <a:r>
              <a:rPr lang="nb-NO" sz="3200" dirty="0"/>
              <a:t> </a:t>
            </a:r>
            <a:r>
              <a:rPr lang="nb-NO" sz="3200" dirty="0" err="1"/>
              <a:t>teacher</a:t>
            </a:r>
            <a:r>
              <a:rPr lang="nb-NO" sz="3200" dirty="0"/>
              <a:t>). Students’ </a:t>
            </a:r>
            <a:r>
              <a:rPr lang="nb-NO" sz="3200" dirty="0" err="1"/>
              <a:t>subjects</a:t>
            </a:r>
            <a:r>
              <a:rPr lang="nb-NO" sz="3200" dirty="0"/>
              <a:t> </a:t>
            </a:r>
            <a:r>
              <a:rPr lang="nb-NO" sz="3200" dirty="0" err="1"/>
              <a:t>are</a:t>
            </a:r>
            <a:r>
              <a:rPr lang="nb-NO" sz="3200" dirty="0"/>
              <a:t> </a:t>
            </a:r>
            <a:r>
              <a:rPr lang="nb-NO" sz="3200" dirty="0" err="1"/>
              <a:t>usually</a:t>
            </a:r>
            <a:r>
              <a:rPr lang="nb-NO" sz="3200" dirty="0"/>
              <a:t> </a:t>
            </a:r>
            <a:r>
              <a:rPr lang="nb-NO" sz="3200" dirty="0" err="1"/>
              <a:t>mixed</a:t>
            </a:r>
            <a:endParaRPr lang="nb-NO" sz="3200" dirty="0"/>
          </a:p>
          <a:p>
            <a:r>
              <a:rPr lang="nb-NO" sz="3200" dirty="0" err="1"/>
              <a:t>Where</a:t>
            </a:r>
            <a:r>
              <a:rPr lang="nb-NO" sz="3200" dirty="0"/>
              <a:t>: On campus, </a:t>
            </a:r>
            <a:r>
              <a:rPr lang="nb-NO" sz="3200" dirty="0" err="1"/>
              <a:t>usually</a:t>
            </a:r>
            <a:r>
              <a:rPr lang="nb-NO" sz="3200" dirty="0"/>
              <a:t> in </a:t>
            </a:r>
            <a:r>
              <a:rPr lang="nb-NO" sz="3200" dirty="0" err="1"/>
              <a:t>small</a:t>
            </a:r>
            <a:r>
              <a:rPr lang="nb-NO" sz="3200" dirty="0"/>
              <a:t> </a:t>
            </a:r>
            <a:r>
              <a:rPr lang="nb-NO" sz="3200" dirty="0" err="1"/>
              <a:t>class</a:t>
            </a:r>
            <a:r>
              <a:rPr lang="nb-NO" sz="3200" dirty="0"/>
              <a:t> </a:t>
            </a:r>
            <a:r>
              <a:rPr lang="nb-NO" sz="3200" dirty="0" err="1"/>
              <a:t>rooms</a:t>
            </a:r>
            <a:endParaRPr lang="nb-NO" sz="3200" dirty="0"/>
          </a:p>
          <a:p>
            <a:r>
              <a:rPr lang="nb-NO" sz="3200" dirty="0" err="1"/>
              <a:t>When</a:t>
            </a:r>
            <a:r>
              <a:rPr lang="nb-NO" sz="3200" dirty="0"/>
              <a:t>: </a:t>
            </a:r>
            <a:r>
              <a:rPr lang="nb-NO" sz="3200" dirty="0" err="1"/>
              <a:t>Before</a:t>
            </a:r>
            <a:r>
              <a:rPr lang="nb-NO" sz="3200" dirty="0"/>
              <a:t> students’ first </a:t>
            </a:r>
            <a:r>
              <a:rPr lang="nb-NO" sz="3200" dirty="0" err="1"/>
              <a:t>mid</a:t>
            </a:r>
            <a:r>
              <a:rPr lang="nb-NO" sz="3200" dirty="0"/>
              <a:t>-semester </a:t>
            </a:r>
            <a:r>
              <a:rPr lang="nb-NO" sz="3200" dirty="0" err="1"/>
              <a:t>school</a:t>
            </a:r>
            <a:r>
              <a:rPr lang="nb-NO" sz="3200" dirty="0"/>
              <a:t> </a:t>
            </a:r>
            <a:r>
              <a:rPr lang="nb-NO" sz="3200" dirty="0" err="1"/>
              <a:t>practice</a:t>
            </a:r>
            <a:r>
              <a:rPr lang="nb-NO" sz="3200" dirty="0"/>
              <a:t>; 5y program &gt; 3th semester and 6th semester; 1y program &gt; 1th semester </a:t>
            </a:r>
          </a:p>
          <a:p>
            <a:r>
              <a:rPr lang="nb-NO" sz="3200" dirty="0" err="1"/>
              <a:t>Length</a:t>
            </a:r>
            <a:r>
              <a:rPr lang="nb-NO" sz="3200" dirty="0"/>
              <a:t>: ca. </a:t>
            </a:r>
            <a:r>
              <a:rPr lang="nb-NO" sz="3200" dirty="0" err="1"/>
              <a:t>four</a:t>
            </a:r>
            <a:r>
              <a:rPr lang="nb-NO" sz="3200" dirty="0"/>
              <a:t> </a:t>
            </a:r>
            <a:r>
              <a:rPr lang="nb-NO" sz="3200" dirty="0" err="1"/>
              <a:t>hours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1170878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does micro-teaching work?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0971"/>
            <a:ext cx="8951843" cy="3826778"/>
          </a:xfrm>
        </p:spPr>
        <p:txBody>
          <a:bodyPr>
            <a:normAutofit/>
          </a:bodyPr>
          <a:lstStyle/>
          <a:p>
            <a:r>
              <a:rPr lang="nb-NO" sz="3200" dirty="0" err="1"/>
              <a:t>Procedure</a:t>
            </a:r>
            <a:r>
              <a:rPr lang="nb-NO" sz="3200" dirty="0"/>
              <a:t>, part I, </a:t>
            </a:r>
            <a:r>
              <a:rPr lang="nb-NO" sz="3200" dirty="0" err="1"/>
              <a:t>preparation</a:t>
            </a:r>
            <a:r>
              <a:rPr lang="nb-NO" sz="3200" dirty="0"/>
              <a:t>: </a:t>
            </a:r>
          </a:p>
          <a:p>
            <a:pPr marL="0" indent="0">
              <a:buNone/>
            </a:pPr>
            <a:r>
              <a:rPr lang="nb-NO" sz="3200" dirty="0"/>
              <a:t>Students </a:t>
            </a:r>
            <a:r>
              <a:rPr lang="nb-NO" sz="3200" dirty="0" err="1"/>
              <a:t>prepare</a:t>
            </a:r>
            <a:r>
              <a:rPr lang="nb-NO" sz="3200" dirty="0"/>
              <a:t> a one-</a:t>
            </a:r>
            <a:r>
              <a:rPr lang="nb-NO" sz="3200" dirty="0" err="1"/>
              <a:t>hour</a:t>
            </a:r>
            <a:r>
              <a:rPr lang="nb-NO" sz="3200" dirty="0"/>
              <a:t> </a:t>
            </a:r>
            <a:r>
              <a:rPr lang="nb-NO" sz="3200" b="1" dirty="0" err="1"/>
              <a:t>lesson</a:t>
            </a:r>
            <a:r>
              <a:rPr lang="nb-NO" sz="3200" dirty="0"/>
              <a:t> in </a:t>
            </a:r>
            <a:r>
              <a:rPr lang="nb-NO" sz="3200" dirty="0" err="1"/>
              <a:t>one</a:t>
            </a:r>
            <a:r>
              <a:rPr lang="nb-NO" sz="3200" dirty="0"/>
              <a:t> </a:t>
            </a:r>
            <a:r>
              <a:rPr lang="nb-NO" sz="3200" dirty="0" err="1"/>
              <a:t>of</a:t>
            </a:r>
            <a:r>
              <a:rPr lang="nb-NO" sz="3200" dirty="0"/>
              <a:t> </a:t>
            </a:r>
            <a:r>
              <a:rPr lang="nb-NO" sz="3200" dirty="0" err="1"/>
              <a:t>their</a:t>
            </a:r>
            <a:r>
              <a:rPr lang="nb-NO" sz="3200" dirty="0"/>
              <a:t> </a:t>
            </a:r>
            <a:r>
              <a:rPr lang="nb-NO" sz="3200" dirty="0" err="1"/>
              <a:t>subjects</a:t>
            </a:r>
            <a:r>
              <a:rPr lang="nb-NO" sz="3200" dirty="0"/>
              <a:t>. Students </a:t>
            </a:r>
            <a:r>
              <a:rPr lang="nb-NO" sz="3200" dirty="0" err="1"/>
              <a:t>use</a:t>
            </a:r>
            <a:r>
              <a:rPr lang="nb-NO" sz="3200" dirty="0"/>
              <a:t> a </a:t>
            </a:r>
            <a:r>
              <a:rPr lang="nb-NO" sz="3200" dirty="0" err="1"/>
              <a:t>template</a:t>
            </a:r>
            <a:r>
              <a:rPr lang="nb-NO" sz="3200" dirty="0"/>
              <a:t> to </a:t>
            </a:r>
            <a:r>
              <a:rPr lang="nb-NO" sz="3200" dirty="0" err="1"/>
              <a:t>describe</a:t>
            </a:r>
            <a:r>
              <a:rPr lang="nb-NO" sz="3200" dirty="0"/>
              <a:t> </a:t>
            </a:r>
            <a:r>
              <a:rPr lang="nb-NO" sz="3200" dirty="0" err="1"/>
              <a:t>the</a:t>
            </a:r>
            <a:r>
              <a:rPr lang="nb-NO" sz="3200" dirty="0"/>
              <a:t> </a:t>
            </a:r>
            <a:r>
              <a:rPr lang="nb-NO" sz="3200" dirty="0" err="1"/>
              <a:t>lesson</a:t>
            </a:r>
            <a:r>
              <a:rPr lang="nb-NO" sz="3200" dirty="0"/>
              <a:t> in </a:t>
            </a:r>
            <a:r>
              <a:rPr lang="nb-NO" sz="3200" dirty="0" err="1"/>
              <a:t>detail</a:t>
            </a:r>
            <a:r>
              <a:rPr lang="nb-NO" sz="3200" dirty="0"/>
              <a:t>. Students bring </a:t>
            </a:r>
            <a:r>
              <a:rPr lang="nb-NO" sz="3200" dirty="0" err="1"/>
              <a:t>eight</a:t>
            </a:r>
            <a:r>
              <a:rPr lang="nb-NO" sz="3200" dirty="0"/>
              <a:t> </a:t>
            </a:r>
            <a:r>
              <a:rPr lang="nb-NO" sz="3200" dirty="0" err="1"/>
              <a:t>copies</a:t>
            </a:r>
            <a:r>
              <a:rPr lang="nb-NO" sz="3200" dirty="0"/>
              <a:t> </a:t>
            </a:r>
            <a:r>
              <a:rPr lang="nb-NO" sz="3200" dirty="0" err="1"/>
              <a:t>of</a:t>
            </a:r>
            <a:r>
              <a:rPr lang="nb-NO" sz="3200" dirty="0"/>
              <a:t> </a:t>
            </a:r>
            <a:r>
              <a:rPr lang="nb-NO" sz="3200" dirty="0" err="1"/>
              <a:t>their</a:t>
            </a:r>
            <a:r>
              <a:rPr lang="nb-NO" sz="3200" dirty="0"/>
              <a:t> </a:t>
            </a:r>
            <a:r>
              <a:rPr lang="nb-NO" sz="3200" dirty="0" err="1"/>
              <a:t>lesson</a:t>
            </a:r>
            <a:r>
              <a:rPr lang="nb-NO" sz="3200" dirty="0"/>
              <a:t> to </a:t>
            </a:r>
            <a:r>
              <a:rPr lang="nb-NO" sz="3200" dirty="0" err="1"/>
              <a:t>the</a:t>
            </a:r>
            <a:r>
              <a:rPr lang="nb-NO" sz="3200" dirty="0"/>
              <a:t> micro-</a:t>
            </a:r>
            <a:r>
              <a:rPr lang="nb-NO" sz="3200" dirty="0" err="1"/>
              <a:t>teaching</a:t>
            </a:r>
            <a:r>
              <a:rPr lang="nb-NO" sz="3200" dirty="0"/>
              <a:t> </a:t>
            </a:r>
            <a:r>
              <a:rPr lang="nb-NO" sz="3200" dirty="0" err="1"/>
              <a:t>session</a:t>
            </a:r>
            <a:r>
              <a:rPr lang="nb-NO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983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does micro-teaching work?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0971"/>
            <a:ext cx="8951843" cy="3826778"/>
          </a:xfrm>
        </p:spPr>
        <p:txBody>
          <a:bodyPr>
            <a:normAutofit lnSpcReduction="10000"/>
          </a:bodyPr>
          <a:lstStyle/>
          <a:p>
            <a:r>
              <a:rPr lang="nb-NO" sz="3200" dirty="0" err="1"/>
              <a:t>Procedure</a:t>
            </a:r>
            <a:r>
              <a:rPr lang="nb-NO" sz="3200" dirty="0"/>
              <a:t>, part II, </a:t>
            </a:r>
            <a:r>
              <a:rPr lang="nb-NO" sz="3200" dirty="0" err="1"/>
              <a:t>role</a:t>
            </a:r>
            <a:r>
              <a:rPr lang="nb-NO" sz="3200" dirty="0"/>
              <a:t> play: </a:t>
            </a:r>
          </a:p>
          <a:p>
            <a:pPr marL="0" indent="0">
              <a:buNone/>
            </a:pPr>
            <a:r>
              <a:rPr lang="nb-NO" sz="3200" dirty="0" err="1"/>
              <a:t>After</a:t>
            </a:r>
            <a:r>
              <a:rPr lang="nb-NO" sz="3200" dirty="0"/>
              <a:t> a </a:t>
            </a:r>
            <a:r>
              <a:rPr lang="nb-NO" sz="3200" dirty="0" err="1"/>
              <a:t>short</a:t>
            </a:r>
            <a:r>
              <a:rPr lang="nb-NO" sz="3200" dirty="0"/>
              <a:t> </a:t>
            </a:r>
            <a:r>
              <a:rPr lang="nb-NO" sz="3200" dirty="0" err="1"/>
              <a:t>introduction</a:t>
            </a:r>
            <a:r>
              <a:rPr lang="nb-NO" sz="3200" dirty="0"/>
              <a:t> by </a:t>
            </a:r>
            <a:r>
              <a:rPr lang="nb-NO" sz="3200" dirty="0" err="1"/>
              <a:t>the</a:t>
            </a:r>
            <a:r>
              <a:rPr lang="nb-NO" sz="3200" dirty="0"/>
              <a:t> </a:t>
            </a:r>
            <a:r>
              <a:rPr lang="nb-NO" sz="3200" dirty="0" err="1"/>
              <a:t>university</a:t>
            </a:r>
            <a:r>
              <a:rPr lang="nb-NO" sz="3200" dirty="0"/>
              <a:t> </a:t>
            </a:r>
            <a:r>
              <a:rPr lang="nb-NO" sz="3200" dirty="0" err="1"/>
              <a:t>teacher</a:t>
            </a:r>
            <a:r>
              <a:rPr lang="nb-NO" sz="3200" dirty="0"/>
              <a:t>, students </a:t>
            </a:r>
            <a:r>
              <a:rPr lang="nb-NO" sz="3200" dirty="0" err="1"/>
              <a:t>take</a:t>
            </a:r>
            <a:r>
              <a:rPr lang="nb-NO" sz="3200" dirty="0"/>
              <a:t> turns </a:t>
            </a:r>
            <a:r>
              <a:rPr lang="nb-NO" sz="3200" b="1" dirty="0" err="1"/>
              <a:t>playing</a:t>
            </a:r>
            <a:r>
              <a:rPr lang="nb-NO" sz="3200" dirty="0"/>
              <a:t> </a:t>
            </a:r>
            <a:r>
              <a:rPr lang="nb-NO" sz="3200" dirty="0" err="1"/>
              <a:t>the</a:t>
            </a:r>
            <a:r>
              <a:rPr lang="nb-NO" sz="3200" dirty="0"/>
              <a:t> first </a:t>
            </a:r>
            <a:r>
              <a:rPr lang="nb-NO" sz="3200" dirty="0" err="1"/>
              <a:t>five</a:t>
            </a:r>
            <a:r>
              <a:rPr lang="nb-NO" sz="3200" dirty="0"/>
              <a:t> </a:t>
            </a:r>
            <a:r>
              <a:rPr lang="nb-NO" sz="3200" dirty="0" err="1"/>
              <a:t>minutes</a:t>
            </a:r>
            <a:r>
              <a:rPr lang="nb-NO" sz="3200" dirty="0"/>
              <a:t> </a:t>
            </a:r>
            <a:r>
              <a:rPr lang="nb-NO" sz="3200" dirty="0" err="1"/>
              <a:t>of</a:t>
            </a:r>
            <a:r>
              <a:rPr lang="nb-NO" sz="3200" dirty="0"/>
              <a:t> </a:t>
            </a:r>
            <a:r>
              <a:rPr lang="nb-NO" sz="3200" dirty="0" err="1"/>
              <a:t>their</a:t>
            </a:r>
            <a:r>
              <a:rPr lang="nb-NO" sz="3200" dirty="0"/>
              <a:t> </a:t>
            </a:r>
            <a:r>
              <a:rPr lang="nb-NO" sz="3200" dirty="0" err="1"/>
              <a:t>lesson</a:t>
            </a:r>
            <a:r>
              <a:rPr lang="nb-NO" sz="3200" dirty="0"/>
              <a:t>. The </a:t>
            </a:r>
            <a:r>
              <a:rPr lang="nb-NO" sz="3200" dirty="0" err="1"/>
              <a:t>other</a:t>
            </a:r>
            <a:r>
              <a:rPr lang="nb-NO" sz="3200" dirty="0"/>
              <a:t> students play a </a:t>
            </a:r>
            <a:r>
              <a:rPr lang="nb-NO" sz="3200" dirty="0" err="1"/>
              <a:t>school</a:t>
            </a:r>
            <a:r>
              <a:rPr lang="nb-NO" sz="3200" dirty="0"/>
              <a:t> </a:t>
            </a:r>
            <a:r>
              <a:rPr lang="nb-NO" sz="3200" dirty="0" err="1"/>
              <a:t>class</a:t>
            </a:r>
            <a:r>
              <a:rPr lang="nb-NO" sz="3200" dirty="0"/>
              <a:t>. All «</a:t>
            </a:r>
            <a:r>
              <a:rPr lang="nb-NO" sz="3200" dirty="0" err="1"/>
              <a:t>lessons</a:t>
            </a:r>
            <a:r>
              <a:rPr lang="nb-NO" sz="3200" dirty="0"/>
              <a:t>» </a:t>
            </a:r>
            <a:r>
              <a:rPr lang="nb-NO" sz="3200" dirty="0" err="1"/>
              <a:t>are</a:t>
            </a:r>
            <a:r>
              <a:rPr lang="nb-NO" sz="3200" dirty="0"/>
              <a:t> </a:t>
            </a:r>
            <a:r>
              <a:rPr lang="nb-NO" sz="3200" b="1" dirty="0"/>
              <a:t>video-</a:t>
            </a:r>
            <a:r>
              <a:rPr lang="nb-NO" sz="3200" b="1" dirty="0" err="1"/>
              <a:t>taped</a:t>
            </a:r>
            <a:r>
              <a:rPr lang="nb-NO" sz="3200" dirty="0"/>
              <a:t> and </a:t>
            </a:r>
            <a:r>
              <a:rPr lang="nb-NO" sz="3200" dirty="0" err="1"/>
              <a:t>stored</a:t>
            </a:r>
            <a:r>
              <a:rPr lang="nb-NO" sz="3200" dirty="0"/>
              <a:t>. </a:t>
            </a:r>
          </a:p>
          <a:p>
            <a:pPr marL="0" indent="0">
              <a:buNone/>
            </a:pPr>
            <a:r>
              <a:rPr lang="nb-NO" sz="3200" dirty="0"/>
              <a:t>In </a:t>
            </a:r>
            <a:r>
              <a:rPr lang="nb-NO" sz="3200" dirty="0" err="1"/>
              <a:t>this</a:t>
            </a:r>
            <a:r>
              <a:rPr lang="nb-NO" sz="3200" dirty="0"/>
              <a:t> </a:t>
            </a:r>
            <a:r>
              <a:rPr lang="nb-NO" sz="3200" dirty="0" err="1"/>
              <a:t>phase</a:t>
            </a:r>
            <a:r>
              <a:rPr lang="nb-NO" sz="3200" dirty="0"/>
              <a:t>, </a:t>
            </a:r>
            <a:r>
              <a:rPr lang="nb-NO" sz="3200" dirty="0" err="1"/>
              <a:t>the</a:t>
            </a:r>
            <a:r>
              <a:rPr lang="nb-NO" sz="3200" dirty="0"/>
              <a:t> </a:t>
            </a:r>
            <a:r>
              <a:rPr lang="nb-NO" sz="3200" dirty="0" err="1"/>
              <a:t>university</a:t>
            </a:r>
            <a:r>
              <a:rPr lang="nb-NO" sz="3200" dirty="0"/>
              <a:t> </a:t>
            </a:r>
            <a:r>
              <a:rPr lang="nb-NO" sz="3200" dirty="0" err="1"/>
              <a:t>teacher</a:t>
            </a:r>
            <a:r>
              <a:rPr lang="nb-NO" sz="3200" dirty="0"/>
              <a:t> </a:t>
            </a:r>
            <a:r>
              <a:rPr lang="nb-NO" sz="3200" dirty="0" err="1"/>
              <a:t>stays</a:t>
            </a:r>
            <a:r>
              <a:rPr lang="nb-NO" sz="3200" dirty="0"/>
              <a:t> </a:t>
            </a:r>
            <a:r>
              <a:rPr lang="nb-NO" sz="3200" dirty="0" err="1"/>
              <a:t>behind</a:t>
            </a:r>
            <a:r>
              <a:rPr lang="nb-NO" sz="3200" dirty="0"/>
              <a:t> </a:t>
            </a:r>
            <a:r>
              <a:rPr lang="nb-NO" sz="3200" dirty="0" err="1"/>
              <a:t>the</a:t>
            </a:r>
            <a:r>
              <a:rPr lang="nb-NO" sz="3200" dirty="0"/>
              <a:t> </a:t>
            </a:r>
            <a:r>
              <a:rPr lang="nb-NO" sz="3200" dirty="0" err="1"/>
              <a:t>camera</a:t>
            </a:r>
            <a:r>
              <a:rPr lang="nb-NO" sz="3200" dirty="0"/>
              <a:t> and </a:t>
            </a:r>
            <a:r>
              <a:rPr lang="nb-NO" sz="3200" dirty="0" err="1"/>
              <a:t>does</a:t>
            </a:r>
            <a:r>
              <a:rPr lang="nb-NO" sz="3200" dirty="0"/>
              <a:t> not </a:t>
            </a:r>
            <a:r>
              <a:rPr lang="nb-NO" sz="3200" dirty="0" err="1"/>
              <a:t>participate</a:t>
            </a:r>
            <a:r>
              <a:rPr lang="nb-NO" sz="3200" dirty="0"/>
              <a:t> in </a:t>
            </a:r>
            <a:r>
              <a:rPr lang="nb-NO" sz="3200" dirty="0" err="1"/>
              <a:t>teacher</a:t>
            </a:r>
            <a:r>
              <a:rPr lang="nb-NO" sz="3200" dirty="0"/>
              <a:t>-student </a:t>
            </a:r>
            <a:r>
              <a:rPr lang="nb-NO" sz="3200" dirty="0" err="1"/>
              <a:t>interaction</a:t>
            </a:r>
            <a:r>
              <a:rPr lang="nb-NO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57954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76120ED9F7EF44A6A4967529D0587A" ma:contentTypeVersion="10" ma:contentTypeDescription="Ein neues Dokument erstellen." ma:contentTypeScope="" ma:versionID="18e390a09f33800b705ade422cc4f034">
  <xsd:schema xmlns:xsd="http://www.w3.org/2001/XMLSchema" xmlns:xs="http://www.w3.org/2001/XMLSchema" xmlns:p="http://schemas.microsoft.com/office/2006/metadata/properties" xmlns:ns2="304d307f-a0c1-4168-bb3b-c2c5b8fb90d7" targetNamespace="http://schemas.microsoft.com/office/2006/metadata/properties" ma:root="true" ma:fieldsID="b79bc5a16b6edbcf8f2dcebbc7b52535" ns2:_="">
    <xsd:import namespace="304d307f-a0c1-4168-bb3b-c2c5b8fb90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4d307f-a0c1-4168-bb3b-c2c5b8fb90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958D29-B863-4909-B6CD-538580EF8E71}"/>
</file>

<file path=customXml/itemProps2.xml><?xml version="1.0" encoding="utf-8"?>
<ds:datastoreItem xmlns:ds="http://schemas.openxmlformats.org/officeDocument/2006/customXml" ds:itemID="{1585DEAB-9ED8-4E39-A4D9-EB4F712D651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E9C07E7-A075-4475-B5B1-D94728EA1F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3760</TotalTime>
  <Words>1027</Words>
  <Application>Microsoft Office PowerPoint</Application>
  <PresentationFormat>Widescreen</PresentationFormat>
  <Paragraphs>124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Micro-teaching Preparing teacher students for school practice</vt:lpstr>
      <vt:lpstr>In this presentation…</vt:lpstr>
      <vt:lpstr>But first…</vt:lpstr>
      <vt:lpstr>Teacher education at the University of Oslo </vt:lpstr>
      <vt:lpstr>Teacher education at the University of Oslo </vt:lpstr>
      <vt:lpstr>Micro-teaching    at the University of Oslo </vt:lpstr>
      <vt:lpstr>How does micro-teaching work? </vt:lpstr>
      <vt:lpstr>How does micro-teaching work? </vt:lpstr>
      <vt:lpstr>How does micro-teaching work? </vt:lpstr>
      <vt:lpstr>Role play setup</vt:lpstr>
      <vt:lpstr>How does micro-teaching work? </vt:lpstr>
      <vt:lpstr>How does micro-teaching work? </vt:lpstr>
      <vt:lpstr>Feedback setup</vt:lpstr>
      <vt:lpstr>How does micro-teaching work? </vt:lpstr>
      <vt:lpstr>How does micro-teaching work? </vt:lpstr>
      <vt:lpstr>Observation</vt:lpstr>
      <vt:lpstr>Peer feedback</vt:lpstr>
      <vt:lpstr>Coherence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Fremmedspråkdidaktikk PROF3025 – Samling 1</dc:title>
  <dc:creator>Gerke Doetjes</dc:creator>
  <cp:lastModifiedBy>Vlatka Domović</cp:lastModifiedBy>
  <cp:revision>254</cp:revision>
  <dcterms:created xsi:type="dcterms:W3CDTF">2021-02-04T12:06:25Z</dcterms:created>
  <dcterms:modified xsi:type="dcterms:W3CDTF">2022-02-02T11:41:06Z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0x010100C776120ED9F7EF44A6A4967529D0587A</vt:lpwstr>
  </property>
</Properties>
</file>